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297">
          <p15:clr>
            <a:srgbClr val="A4A3A4"/>
          </p15:clr>
        </p15:guide>
        <p15:guide id="2" pos="2993">
          <p15:clr>
            <a:srgbClr val="A4A3A4"/>
          </p15:clr>
        </p15:guide>
        <p15:guide id="3" orient="horz" pos="303">
          <p15:clr>
            <a:srgbClr val="A4A3A4"/>
          </p15:clr>
        </p15:guide>
        <p15:guide id="4" pos="5465">
          <p15:clr>
            <a:srgbClr val="A4A3A4"/>
          </p15:clr>
        </p15:guide>
        <p15:guide id="5" pos="317">
          <p15:clr>
            <a:srgbClr val="A4A3A4"/>
          </p15:clr>
        </p15:guide>
        <p15:guide id="6" pos="2767">
          <p15:clr>
            <a:srgbClr val="A4A3A4"/>
          </p15:clr>
        </p15:guide>
        <p15:guide id="7" pos="2880">
          <p15:clr>
            <a:srgbClr val="A4A3A4"/>
          </p15:clr>
        </p15:guide>
        <p15:guide id="8" orient="horz" pos="575">
          <p15:clr>
            <a:srgbClr val="A4A3A4"/>
          </p15:clr>
        </p15:guide>
        <p15:guide id="9" orient="horz" pos="961">
          <p15:clr>
            <a:srgbClr val="A4A3A4"/>
          </p15:clr>
        </p15:guide>
        <p15:guide id="10" pos="612">
          <p15:clr>
            <a:srgbClr val="A4A3A4"/>
          </p15:clr>
        </p15:guide>
        <p15:guide id="11" pos="4400">
          <p15:clr>
            <a:srgbClr val="A4A3A4"/>
          </p15:clr>
        </p15:guide>
        <p15:guide id="12" orient="horz" pos="2821">
          <p15:clr>
            <a:srgbClr val="A4A3A4"/>
          </p15:clr>
        </p15:guide>
        <p15:guide id="13" orient="horz" pos="1188">
          <p15:clr>
            <a:srgbClr val="A4A3A4"/>
          </p15:clr>
        </p15:guide>
        <p15:guide id="14" orient="horz" pos="1845">
          <p15:clr>
            <a:srgbClr val="A4A3A4"/>
          </p15:clr>
        </p15:guide>
        <p15:guide id="15" pos="2562">
          <p15:clr>
            <a:srgbClr val="A4A3A4"/>
          </p15:clr>
        </p15:guide>
        <p15:guide id="16" pos="431">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36" roundtripDataSignature="AMtx7mjXgj4IhQdVuuKqv9Re2A8xA6kzL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97" orient="horz"/>
        <p:guide pos="2993"/>
        <p:guide pos="303" orient="horz"/>
        <p:guide pos="5465"/>
        <p:guide pos="317"/>
        <p:guide pos="2767"/>
        <p:guide pos="2880"/>
        <p:guide pos="575" orient="horz"/>
        <p:guide pos="961" orient="horz"/>
        <p:guide pos="612"/>
        <p:guide pos="4400"/>
        <p:guide pos="2821" orient="horz"/>
        <p:guide pos="1188" orient="horz"/>
        <p:guide pos="1845" orient="horz"/>
        <p:guide pos="2562"/>
        <p:guide pos="431"/>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jpg>
</file>

<file path=ppt/media/image11.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png>
</file>

<file path=ppt/media/image23.jpg>
</file>

<file path=ppt/media/image24.jpg>
</file>

<file path=ppt/media/image25.jpg>
</file>

<file path=ppt/media/image26.jpg>
</file>

<file path=ppt/media/image27.png>
</file>

<file path=ppt/media/image28.jpg>
</file>

<file path=ppt/media/image3.png>
</file>

<file path=ppt/media/image30.png>
</file>

<file path=ppt/media/image31.jpg>
</file>

<file path=ppt/media/image33.jpg>
</file>

<file path=ppt/media/image34.png>
</file>

<file path=ppt/media/image35.jpg>
</file>

<file path=ppt/media/image36.jpg>
</file>

<file path=ppt/media/image37.jpg>
</file>

<file path=ppt/media/image38.jpg>
</file>

<file path=ppt/media/image39.jpg>
</file>

<file path=ppt/media/image4.png>
</file>

<file path=ppt/media/image40.jpg>
</file>

<file path=ppt/media/image41.jpg>
</file>

<file path=ppt/media/image42.jpg>
</file>

<file path=ppt/media/image5.png>
</file>

<file path=ppt/media/image6.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PE"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 name="Google Shape;46;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200"/>
              <a:buFont typeface="Calibri"/>
              <a:buNone/>
            </a:pPr>
            <a:r>
              <a:rPr lang="es-PE" sz="1200"/>
              <a:t>Para dar inicio a la sesión me gustaría que recuerden que trabajamos en la clase anterior?</a:t>
            </a:r>
            <a:endParaRPr/>
          </a:p>
          <a:p>
            <a:pPr indent="0" lvl="0" marL="0" rtl="0" algn="l">
              <a:lnSpc>
                <a:spcPct val="100000"/>
              </a:lnSpc>
              <a:spcBef>
                <a:spcPts val="0"/>
              </a:spcBef>
              <a:spcAft>
                <a:spcPts val="0"/>
              </a:spcAft>
              <a:buClr>
                <a:schemeClr val="dk1"/>
              </a:buClr>
              <a:buSzPts val="1200"/>
              <a:buFont typeface="Calibri"/>
              <a:buNone/>
            </a:pPr>
            <a:r>
              <a:rPr lang="es-PE" sz="1200"/>
              <a:t>Motivamos a los alumnos a participar</a:t>
            </a:r>
            <a:endParaRPr/>
          </a:p>
          <a:p>
            <a:pPr indent="0" lvl="0" marL="0" rtl="0" algn="l">
              <a:lnSpc>
                <a:spcPct val="100000"/>
              </a:lnSpc>
              <a:spcBef>
                <a:spcPts val="0"/>
              </a:spcBef>
              <a:spcAft>
                <a:spcPts val="0"/>
              </a:spcAft>
              <a:buClr>
                <a:schemeClr val="dk1"/>
              </a:buClr>
              <a:buSzPts val="1200"/>
              <a:buFont typeface="Calibri"/>
              <a:buNone/>
            </a:pPr>
            <a:r>
              <a:rPr lang="es-PE" sz="1200"/>
              <a:t>Una vez que obtenemos la respuesta, damos a conocer los dos aspectos que trabajaremos para esta sesión: Tareas importantes – urgentes y  estrategias para el manejo adecuado del tiempo</a:t>
            </a:r>
            <a:endParaRPr/>
          </a:p>
          <a:p>
            <a:pPr indent="0" lvl="0" marL="0" rtl="0" algn="l">
              <a:lnSpc>
                <a:spcPct val="100000"/>
              </a:lnSpc>
              <a:spcBef>
                <a:spcPts val="0"/>
              </a:spcBef>
              <a:spcAft>
                <a:spcPts val="0"/>
              </a:spcAft>
              <a:buSzPts val="1400"/>
              <a:buNone/>
            </a:pPr>
            <a:r>
              <a:t/>
            </a:r>
            <a:endParaRPr/>
          </a:p>
        </p:txBody>
      </p:sp>
      <p:sp>
        <p:nvSpPr>
          <p:cNvPr id="47" name="Google Shape;47;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0" name="Google Shape;140;p1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6" name="Google Shape;146;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250"/>
              <a:t>Nos ayuda a organizar nuestras tareas en un cuadrante donde podremos especificar cuan importantes y urgentes son las actividades que tenemos pendientes, este cuadrante está constituido de la siguiente manera:</a:t>
            </a:r>
            <a:endParaRPr/>
          </a:p>
          <a:p>
            <a:pPr indent="0" lvl="0" marL="0" rtl="0" algn="l">
              <a:lnSpc>
                <a:spcPct val="80000"/>
              </a:lnSpc>
              <a:spcBef>
                <a:spcPts val="0"/>
              </a:spcBef>
              <a:spcAft>
                <a:spcPts val="0"/>
              </a:spcAft>
              <a:buSzPts val="1400"/>
              <a:buNone/>
            </a:pPr>
            <a:r>
              <a:rPr b="1" lang="es-PE" sz="1250"/>
              <a:t>Urgentes e Importantes:</a:t>
            </a:r>
            <a:r>
              <a:rPr lang="es-PE" sz="1250"/>
              <a:t> Son las que tienen una fecha límite de entrega y que tienen un beneficio para nosotros. Son las que deben tener prioridad y se solucionan de inmediato</a:t>
            </a:r>
            <a:endParaRPr/>
          </a:p>
          <a:p>
            <a:pPr indent="0" lvl="0" marL="0" rtl="0" algn="l">
              <a:lnSpc>
                <a:spcPct val="80000"/>
              </a:lnSpc>
              <a:spcBef>
                <a:spcPts val="0"/>
              </a:spcBef>
              <a:spcAft>
                <a:spcPts val="0"/>
              </a:spcAft>
              <a:buSzPts val="1400"/>
              <a:buNone/>
            </a:pPr>
            <a:r>
              <a:rPr b="1" lang="es-PE" sz="1250"/>
              <a:t>No Urgentes e Importantes:</a:t>
            </a:r>
            <a:r>
              <a:rPr lang="es-PE" sz="1250"/>
              <a:t> aquellas actividades que no tienen una fecha límite, pero que deben hacerse. Podemos preverlas para irlas realizando con tiempo y no tener que correr. Estas pueden esperar, pero no aplazar indefinidamente. Ejemplo: avanzar reportes, monografías antes de la fecha ara no acumular y no genere estrés. </a:t>
            </a:r>
            <a:endParaRPr/>
          </a:p>
          <a:p>
            <a:pPr indent="0" lvl="0" marL="0" rtl="0" algn="l">
              <a:lnSpc>
                <a:spcPct val="80000"/>
              </a:lnSpc>
              <a:spcBef>
                <a:spcPts val="0"/>
              </a:spcBef>
              <a:spcAft>
                <a:spcPts val="0"/>
              </a:spcAft>
              <a:buSzPts val="1400"/>
              <a:buNone/>
            </a:pPr>
            <a:r>
              <a:rPr b="1" lang="es-PE" sz="1250"/>
              <a:t>Urgentes y No Importantes:</a:t>
            </a:r>
            <a:r>
              <a:rPr lang="es-PE" sz="1250"/>
              <a:t> estas actividades son las que podemos delegar a alguien más para que las haga. Por ejemplo: tienes un día muy cargado, entre muchas actividades debes enviar correos, hacer llamadas y asistir a una reunión con el gerente de tu empresa y debes alistar el material para la reunión; en esa situación puedes pedir a los ayudantes o colegas que se encarguen de los correos y llamadas dando información suficiente para que se cumplan las actividades sin problemas. Así ahorrar tiempo y evitar el estrés </a:t>
            </a:r>
            <a:endParaRPr/>
          </a:p>
          <a:p>
            <a:pPr indent="0" lvl="0" marL="0" rtl="0" algn="l">
              <a:lnSpc>
                <a:spcPct val="80000"/>
              </a:lnSpc>
              <a:spcBef>
                <a:spcPts val="0"/>
              </a:spcBef>
              <a:spcAft>
                <a:spcPts val="0"/>
              </a:spcAft>
              <a:buSzPts val="1400"/>
              <a:buNone/>
            </a:pPr>
            <a:r>
              <a:rPr b="1" lang="es-PE" sz="1250"/>
              <a:t>No Urgentes y No Importantes:</a:t>
            </a:r>
            <a:r>
              <a:rPr lang="es-PE" sz="1250"/>
              <a:t> éstas se pueden aplazar y hasta eliminar. Son actividades que no tienen fecha límite y que de cualquier forma no nos afectan. Estas son las que nos hacen perder el tiempo como estar colgados del teléfono platicando con una amiga, chateando, revisando Facebook, viendo TV, etc</a:t>
            </a:r>
            <a:r>
              <a:rPr b="1" lang="es-PE" sz="1250"/>
              <a:t>.</a:t>
            </a:r>
            <a:endParaRPr sz="1250"/>
          </a:p>
          <a:p>
            <a:pPr indent="0" lvl="0" marL="0" rtl="0" algn="l">
              <a:lnSpc>
                <a:spcPct val="80000"/>
              </a:lnSpc>
              <a:spcBef>
                <a:spcPts val="0"/>
              </a:spcBef>
              <a:spcAft>
                <a:spcPts val="0"/>
              </a:spcAft>
              <a:buSzPts val="1400"/>
              <a:buNone/>
            </a:pPr>
            <a:r>
              <a:t/>
            </a:r>
            <a:endParaRPr sz="750"/>
          </a:p>
          <a:p>
            <a:pPr indent="0" lvl="0" marL="0" rtl="0" algn="l">
              <a:lnSpc>
                <a:spcPct val="80000"/>
              </a:lnSpc>
              <a:spcBef>
                <a:spcPts val="0"/>
              </a:spcBef>
              <a:spcAft>
                <a:spcPts val="0"/>
              </a:spcAft>
              <a:buSzPts val="1400"/>
              <a:buNone/>
            </a:pPr>
            <a:r>
              <a:t/>
            </a:r>
            <a:endParaRPr sz="750"/>
          </a:p>
        </p:txBody>
      </p:sp>
      <p:sp>
        <p:nvSpPr>
          <p:cNvPr id="147" name="Google Shape;147;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4" name="Google Shape;164;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342900" lvl="0" marL="342900" rtl="0" algn="just">
              <a:lnSpc>
                <a:spcPct val="107000"/>
              </a:lnSpc>
              <a:spcBef>
                <a:spcPts val="0"/>
              </a:spcBef>
              <a:spcAft>
                <a:spcPts val="0"/>
              </a:spcAft>
              <a:buClr>
                <a:schemeClr val="lt1"/>
              </a:buClr>
              <a:buSzPts val="2000"/>
              <a:buFont typeface="Noto Sans Symbols"/>
              <a:buChar char="∙"/>
            </a:pPr>
            <a:r>
              <a:rPr lang="es-PE" sz="2000">
                <a:solidFill>
                  <a:schemeClr val="lt1"/>
                </a:solidFill>
                <a:latin typeface="Calibri"/>
                <a:ea typeface="Calibri"/>
                <a:cs typeface="Calibri"/>
                <a:sym typeface="Calibri"/>
              </a:rPr>
              <a:t>Esta técnica nos invita a valorar todas las tareas y saber seleccionar para no considerar todas como urgentes, y de esta forma poder planificar, delegar o desechar. </a:t>
            </a:r>
            <a:endParaRPr/>
          </a:p>
          <a:p>
            <a:pPr indent="-342900" lvl="0" marL="342900" rtl="0" algn="just">
              <a:lnSpc>
                <a:spcPct val="107000"/>
              </a:lnSpc>
              <a:spcBef>
                <a:spcPts val="0"/>
              </a:spcBef>
              <a:spcAft>
                <a:spcPts val="0"/>
              </a:spcAft>
              <a:buClr>
                <a:schemeClr val="lt1"/>
              </a:buClr>
              <a:buSzPts val="2000"/>
              <a:buFont typeface="Noto Sans Symbols"/>
              <a:buChar char="∙"/>
            </a:pPr>
            <a:r>
              <a:rPr lang="es-PE" sz="2000">
                <a:solidFill>
                  <a:schemeClr val="lt1"/>
                </a:solidFill>
                <a:latin typeface="Calibri"/>
                <a:ea typeface="Calibri"/>
                <a:cs typeface="Calibri"/>
                <a:sym typeface="Calibri"/>
              </a:rPr>
              <a:t>Te permite tener tus tareas organizadas y verlas de un vistazo </a:t>
            </a:r>
            <a:endParaRPr/>
          </a:p>
          <a:p>
            <a:pPr indent="-342900" lvl="0" marL="342900" rtl="0" algn="just">
              <a:lnSpc>
                <a:spcPct val="107000"/>
              </a:lnSpc>
              <a:spcBef>
                <a:spcPts val="0"/>
              </a:spcBef>
              <a:spcAft>
                <a:spcPts val="0"/>
              </a:spcAft>
              <a:buClr>
                <a:schemeClr val="lt1"/>
              </a:buClr>
              <a:buSzPts val="2000"/>
              <a:buFont typeface="Noto Sans Symbols"/>
              <a:buChar char="∙"/>
            </a:pPr>
            <a:r>
              <a:rPr lang="es-PE" sz="2000">
                <a:solidFill>
                  <a:schemeClr val="lt1"/>
                </a:solidFill>
                <a:latin typeface="Calibri"/>
                <a:ea typeface="Calibri"/>
                <a:cs typeface="Calibri"/>
                <a:sym typeface="Calibri"/>
              </a:rPr>
              <a:t>Te convierte en una persona más efectiva </a:t>
            </a:r>
            <a:endParaRPr/>
          </a:p>
          <a:p>
            <a:pPr indent="-342900" lvl="0" marL="342900" rtl="0" algn="just">
              <a:lnSpc>
                <a:spcPct val="107000"/>
              </a:lnSpc>
              <a:spcBef>
                <a:spcPts val="0"/>
              </a:spcBef>
              <a:spcAft>
                <a:spcPts val="0"/>
              </a:spcAft>
              <a:buClr>
                <a:schemeClr val="lt1"/>
              </a:buClr>
              <a:buSzPts val="2000"/>
              <a:buFont typeface="Noto Sans Symbols"/>
              <a:buChar char="∙"/>
            </a:pPr>
            <a:r>
              <a:rPr lang="es-PE" sz="2000">
                <a:solidFill>
                  <a:schemeClr val="lt1"/>
                </a:solidFill>
                <a:latin typeface="Calibri"/>
                <a:ea typeface="Calibri"/>
                <a:cs typeface="Calibri"/>
                <a:sym typeface="Calibri"/>
              </a:rPr>
              <a:t>Puedes ahorrar tiempo ya que te centras en lo que es más importante</a:t>
            </a:r>
            <a:endParaRPr/>
          </a:p>
          <a:p>
            <a:pPr indent="-342900" lvl="0" marL="342900" rtl="0" algn="just">
              <a:lnSpc>
                <a:spcPct val="107000"/>
              </a:lnSpc>
              <a:spcBef>
                <a:spcPts val="0"/>
              </a:spcBef>
              <a:spcAft>
                <a:spcPts val="0"/>
              </a:spcAft>
              <a:buClr>
                <a:schemeClr val="lt1"/>
              </a:buClr>
              <a:buSzPts val="2000"/>
              <a:buFont typeface="Noto Sans Symbols"/>
              <a:buChar char="∙"/>
            </a:pPr>
            <a:r>
              <a:rPr lang="es-PE" sz="2000">
                <a:solidFill>
                  <a:schemeClr val="lt1"/>
                </a:solidFill>
                <a:latin typeface="Calibri"/>
                <a:ea typeface="Calibri"/>
                <a:cs typeface="Calibri"/>
                <a:sym typeface="Calibri"/>
              </a:rPr>
              <a:t>Ayuda a planificar y minimizar la improvisación</a:t>
            </a:r>
            <a:endParaRPr/>
          </a:p>
          <a:p>
            <a:pPr indent="-342900" lvl="0" marL="342900" rtl="0" algn="l">
              <a:lnSpc>
                <a:spcPct val="100000"/>
              </a:lnSpc>
              <a:spcBef>
                <a:spcPts val="800"/>
              </a:spcBef>
              <a:spcAft>
                <a:spcPts val="0"/>
              </a:spcAft>
              <a:buClr>
                <a:schemeClr val="lt1"/>
              </a:buClr>
              <a:buSzPts val="2000"/>
              <a:buFont typeface="Calibri"/>
              <a:buChar char="•"/>
            </a:pPr>
            <a:r>
              <a:rPr lang="es-PE" sz="2000">
                <a:solidFill>
                  <a:schemeClr val="lt1"/>
                </a:solidFill>
                <a:latin typeface="Calibri"/>
                <a:ea typeface="Calibri"/>
                <a:cs typeface="Calibri"/>
                <a:sym typeface="Calibri"/>
              </a:rPr>
              <a:t>Es muy fácil de llevar a cabo </a:t>
            </a:r>
            <a:endParaRPr/>
          </a:p>
          <a:p>
            <a:pPr indent="-342900" lvl="0" marL="342900" rtl="0" algn="l">
              <a:lnSpc>
                <a:spcPct val="100000"/>
              </a:lnSpc>
              <a:spcBef>
                <a:spcPts val="0"/>
              </a:spcBef>
              <a:spcAft>
                <a:spcPts val="0"/>
              </a:spcAft>
              <a:buSzPts val="1400"/>
              <a:buNone/>
            </a:pPr>
            <a:r>
              <a:t/>
            </a:r>
            <a:endParaRPr>
              <a:latin typeface="Calibri"/>
              <a:ea typeface="Calibri"/>
              <a:cs typeface="Calibri"/>
              <a:sym typeface="Calibri"/>
            </a:endParaRPr>
          </a:p>
        </p:txBody>
      </p:sp>
      <p:sp>
        <p:nvSpPr>
          <p:cNvPr id="165" name="Google Shape;165;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2" name="Google Shape;172;p1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182" name="Google Shape;182;p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9" name="Google Shape;189;p1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5" name="Google Shape;195;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70000"/>
              </a:lnSpc>
              <a:spcBef>
                <a:spcPts val="0"/>
              </a:spcBef>
              <a:spcAft>
                <a:spcPts val="0"/>
              </a:spcAft>
              <a:buSzPts val="1400"/>
              <a:buNone/>
            </a:pPr>
            <a:r>
              <a:rPr lang="es-PE" sz="1250">
                <a:solidFill>
                  <a:srgbClr val="C00000"/>
                </a:solidFill>
              </a:rPr>
              <a:t>PARA OGANIZAR UNA ACTIVIDADES  efectivamente debo ENFOCARME, establecer objetivos y metas  claras, el dividir esta palabra en 3 sílabas puede ayudarnos a tener una mejor visión de como EN FO CO  para un gestión productiva de actividades.</a:t>
            </a:r>
            <a:endParaRPr/>
          </a:p>
          <a:p>
            <a:pPr indent="0" lvl="0" marL="0" rtl="0" algn="l">
              <a:lnSpc>
                <a:spcPct val="70000"/>
              </a:lnSpc>
              <a:spcBef>
                <a:spcPts val="0"/>
              </a:spcBef>
              <a:spcAft>
                <a:spcPts val="0"/>
              </a:spcAft>
              <a:buSzPts val="1400"/>
              <a:buNone/>
            </a:pPr>
            <a:r>
              <a:rPr b="1" lang="es-PE" sz="1250">
                <a:solidFill>
                  <a:schemeClr val="accent2"/>
                </a:solidFill>
              </a:rPr>
              <a:t>1. EN= ENCUENTRO</a:t>
            </a:r>
            <a:endParaRPr/>
          </a:p>
          <a:p>
            <a:pPr indent="0" lvl="0" marL="0" rtl="0" algn="l">
              <a:lnSpc>
                <a:spcPct val="70000"/>
              </a:lnSpc>
              <a:spcBef>
                <a:spcPts val="0"/>
              </a:spcBef>
              <a:spcAft>
                <a:spcPts val="0"/>
              </a:spcAft>
              <a:buSzPts val="1400"/>
              <a:buNone/>
            </a:pPr>
            <a:r>
              <a:rPr lang="es-PE" sz="1250">
                <a:solidFill>
                  <a:srgbClr val="C00000"/>
                </a:solidFill>
              </a:rPr>
              <a:t>RAZÓN DE SER: </a:t>
            </a:r>
            <a:r>
              <a:rPr lang="es-PE" sz="1250"/>
              <a:t>quién soy? Dónde estoy? qué </a:t>
            </a:r>
            <a:r>
              <a:rPr lang="es-PE" sz="1250">
                <a:solidFill>
                  <a:srgbClr val="376092"/>
                </a:solidFill>
              </a:rPr>
              <a:t>quiero lograr? qué me motiva?</a:t>
            </a:r>
            <a:endParaRPr/>
          </a:p>
          <a:p>
            <a:pPr indent="0" lvl="0" marL="0" rtl="0" algn="l">
              <a:lnSpc>
                <a:spcPct val="70000"/>
              </a:lnSpc>
              <a:spcBef>
                <a:spcPts val="0"/>
              </a:spcBef>
              <a:spcAft>
                <a:spcPts val="0"/>
              </a:spcAft>
              <a:buSzPts val="1400"/>
              <a:buNone/>
            </a:pPr>
            <a:r>
              <a:rPr lang="es-PE" sz="1250">
                <a:solidFill>
                  <a:srgbClr val="376092"/>
                </a:solidFill>
              </a:rPr>
              <a:t>RESULTADO DESEADO cuál es el resultado ideal en cada </a:t>
            </a:r>
            <a:r>
              <a:rPr lang="es-PE" sz="1250"/>
              <a:t>actividad propuesta, los objetivos deben ser específicos en el tiempo, que sean deseables.</a:t>
            </a:r>
            <a:endParaRPr/>
          </a:p>
          <a:p>
            <a:pPr indent="0" lvl="0" marL="0" rtl="0" algn="l">
              <a:lnSpc>
                <a:spcPct val="70000"/>
              </a:lnSpc>
              <a:spcBef>
                <a:spcPts val="0"/>
              </a:spcBef>
              <a:spcAft>
                <a:spcPts val="0"/>
              </a:spcAft>
              <a:buSzPts val="1400"/>
              <a:buNone/>
            </a:pPr>
            <a:r>
              <a:rPr lang="es-PE" sz="1250"/>
              <a:t>PENDIENTES lista de pendientes en todas las áreas de mi vida</a:t>
            </a:r>
            <a:endParaRPr/>
          </a:p>
          <a:p>
            <a:pPr indent="0" lvl="0" marL="0" rtl="0" algn="l">
              <a:lnSpc>
                <a:spcPct val="70000"/>
              </a:lnSpc>
              <a:spcBef>
                <a:spcPts val="0"/>
              </a:spcBef>
              <a:spcAft>
                <a:spcPts val="0"/>
              </a:spcAft>
              <a:buSzPts val="1400"/>
              <a:buNone/>
            </a:pPr>
            <a:r>
              <a:rPr lang="es-PE" sz="1250"/>
              <a:t>PRIORIDADES: en función a mi razón de ser</a:t>
            </a:r>
            <a:endParaRPr/>
          </a:p>
          <a:p>
            <a:pPr indent="0" lvl="0" marL="0" rtl="0" algn="l">
              <a:lnSpc>
                <a:spcPct val="70000"/>
              </a:lnSpc>
              <a:spcBef>
                <a:spcPts val="0"/>
              </a:spcBef>
              <a:spcAft>
                <a:spcPts val="0"/>
              </a:spcAft>
              <a:buSzPts val="1400"/>
              <a:buNone/>
            </a:pPr>
            <a:r>
              <a:t/>
            </a:r>
            <a:endParaRPr sz="1250"/>
          </a:p>
          <a:p>
            <a:pPr indent="0" lvl="0" marL="0" rtl="0" algn="l">
              <a:lnSpc>
                <a:spcPct val="70000"/>
              </a:lnSpc>
              <a:spcBef>
                <a:spcPts val="0"/>
              </a:spcBef>
              <a:spcAft>
                <a:spcPts val="0"/>
              </a:spcAft>
              <a:buSzPts val="1400"/>
              <a:buNone/>
            </a:pPr>
            <a:r>
              <a:rPr b="1" lang="es-PE" sz="1250"/>
              <a:t>2. FOR= FORTALECER</a:t>
            </a:r>
            <a:endParaRPr/>
          </a:p>
          <a:p>
            <a:pPr indent="0" lvl="0" marL="0" rtl="0" algn="l">
              <a:lnSpc>
                <a:spcPct val="70000"/>
              </a:lnSpc>
              <a:spcBef>
                <a:spcPts val="0"/>
              </a:spcBef>
              <a:spcAft>
                <a:spcPts val="0"/>
              </a:spcAft>
              <a:buSzPts val="1400"/>
              <a:buNone/>
            </a:pPr>
            <a:r>
              <a:rPr lang="es-PE" sz="1250"/>
              <a:t>. INFORMACIÓN NECESARIA: he dejado de cumplir algo por no tener información específica? </a:t>
            </a:r>
            <a:endParaRPr/>
          </a:p>
          <a:p>
            <a:pPr indent="0" lvl="0" marL="0" rtl="0" algn="l">
              <a:lnSpc>
                <a:spcPct val="70000"/>
              </a:lnSpc>
              <a:spcBef>
                <a:spcPts val="0"/>
              </a:spcBef>
              <a:spcAft>
                <a:spcPts val="0"/>
              </a:spcAft>
              <a:buSzPts val="1400"/>
              <a:buNone/>
            </a:pPr>
            <a:r>
              <a:rPr lang="es-PE" sz="1250"/>
              <a:t>. RECURSOS: qué recursos necesito? Recursos humanos, DINERO, tiempo</a:t>
            </a:r>
            <a:endParaRPr/>
          </a:p>
          <a:p>
            <a:pPr indent="0" lvl="0" marL="0" rtl="0" algn="l">
              <a:lnSpc>
                <a:spcPct val="70000"/>
              </a:lnSpc>
              <a:spcBef>
                <a:spcPts val="0"/>
              </a:spcBef>
              <a:spcAft>
                <a:spcPts val="0"/>
              </a:spcAft>
              <a:buSzPts val="1400"/>
              <a:buNone/>
            </a:pPr>
            <a:r>
              <a:rPr lang="es-PE" sz="1250"/>
              <a:t>. ORGANIZACIÓN DE TAREAS determinar por donde empezar</a:t>
            </a:r>
            <a:endParaRPr/>
          </a:p>
          <a:p>
            <a:pPr indent="0" lvl="0" marL="0" rtl="0" algn="l">
              <a:lnSpc>
                <a:spcPct val="70000"/>
              </a:lnSpc>
              <a:spcBef>
                <a:spcPts val="0"/>
              </a:spcBef>
              <a:spcAft>
                <a:spcPts val="0"/>
              </a:spcAft>
              <a:buSzPts val="1400"/>
              <a:buNone/>
            </a:pPr>
            <a:r>
              <a:rPr lang="es-PE" sz="1250"/>
              <a:t>. PLAN DE ACCIÓN </a:t>
            </a:r>
            <a:endParaRPr/>
          </a:p>
          <a:p>
            <a:pPr indent="0" lvl="0" marL="0" rtl="0" algn="l">
              <a:lnSpc>
                <a:spcPct val="70000"/>
              </a:lnSpc>
              <a:spcBef>
                <a:spcPts val="0"/>
              </a:spcBef>
              <a:spcAft>
                <a:spcPts val="0"/>
              </a:spcAft>
              <a:buSzPts val="1400"/>
              <a:buNone/>
            </a:pPr>
            <a:r>
              <a:t/>
            </a:r>
            <a:endParaRPr sz="1250"/>
          </a:p>
          <a:p>
            <a:pPr indent="0" lvl="0" marL="0" rtl="0" algn="l">
              <a:lnSpc>
                <a:spcPct val="70000"/>
              </a:lnSpc>
              <a:spcBef>
                <a:spcPts val="0"/>
              </a:spcBef>
              <a:spcAft>
                <a:spcPts val="0"/>
              </a:spcAft>
              <a:buSzPts val="1400"/>
              <a:buNone/>
            </a:pPr>
            <a:r>
              <a:rPr b="1" lang="es-PE" sz="1250"/>
              <a:t>3. CO = COTEJO</a:t>
            </a:r>
            <a:endParaRPr/>
          </a:p>
          <a:p>
            <a:pPr indent="0" lvl="0" marL="0" rtl="0" algn="l">
              <a:lnSpc>
                <a:spcPct val="70000"/>
              </a:lnSpc>
              <a:spcBef>
                <a:spcPts val="0"/>
              </a:spcBef>
              <a:spcAft>
                <a:spcPts val="0"/>
              </a:spcAft>
              <a:buSzPts val="1400"/>
              <a:buNone/>
            </a:pPr>
            <a:r>
              <a:rPr lang="es-PE" sz="1250"/>
              <a:t>. AVANCE DE LO PLANEADO cuánto tiempo necesito o estoy tomando para la actividad</a:t>
            </a:r>
            <a:endParaRPr/>
          </a:p>
          <a:p>
            <a:pPr indent="0" lvl="0" marL="0" rtl="0" algn="l">
              <a:lnSpc>
                <a:spcPct val="70000"/>
              </a:lnSpc>
              <a:spcBef>
                <a:spcPts val="0"/>
              </a:spcBef>
              <a:spcAft>
                <a:spcPts val="0"/>
              </a:spcAft>
              <a:buSzPts val="1400"/>
              <a:buNone/>
            </a:pPr>
            <a:r>
              <a:rPr lang="es-PE" sz="1250"/>
              <a:t>. RESULTADO VS LO PLANEADO </a:t>
            </a:r>
            <a:endParaRPr/>
          </a:p>
          <a:p>
            <a:pPr indent="0" lvl="0" marL="0" rtl="0" algn="l">
              <a:lnSpc>
                <a:spcPct val="70000"/>
              </a:lnSpc>
              <a:spcBef>
                <a:spcPts val="0"/>
              </a:spcBef>
              <a:spcAft>
                <a:spcPts val="0"/>
              </a:spcAft>
              <a:buSzPts val="1400"/>
              <a:buNone/>
            </a:pPr>
            <a:r>
              <a:rPr lang="es-PE" sz="1250"/>
              <a:t>. APRENDIZAJE OBTENIDO en la acción aprendemos</a:t>
            </a:r>
            <a:endParaRPr/>
          </a:p>
          <a:p>
            <a:pPr indent="0" lvl="0" marL="0" rtl="0" algn="l">
              <a:lnSpc>
                <a:spcPct val="70000"/>
              </a:lnSpc>
              <a:spcBef>
                <a:spcPts val="0"/>
              </a:spcBef>
              <a:spcAft>
                <a:spcPts val="0"/>
              </a:spcAft>
              <a:buSzPts val="1400"/>
              <a:buNone/>
            </a:pPr>
            <a:r>
              <a:rPr lang="es-PE" sz="1250"/>
              <a:t>. ACTIVIDADES QUE SE VAN SUMANDO actividades que se suman a la agenda, por lo que hay que dejar espacios en blanco para lo que se va sumand</a:t>
            </a:r>
            <a:endParaRPr/>
          </a:p>
          <a:p>
            <a:pPr indent="0" lvl="0" marL="0" rtl="0" algn="l">
              <a:lnSpc>
                <a:spcPct val="70000"/>
              </a:lnSpc>
              <a:spcBef>
                <a:spcPts val="0"/>
              </a:spcBef>
              <a:spcAft>
                <a:spcPts val="0"/>
              </a:spcAft>
              <a:buSzPts val="1400"/>
              <a:buNone/>
            </a:pPr>
            <a:r>
              <a:rPr lang="es-PE" sz="1250"/>
              <a:t>.  </a:t>
            </a:r>
            <a:endParaRPr/>
          </a:p>
          <a:p>
            <a:pPr indent="0" lvl="0" marL="0" rtl="0" algn="l">
              <a:lnSpc>
                <a:spcPct val="70000"/>
              </a:lnSpc>
              <a:spcBef>
                <a:spcPts val="0"/>
              </a:spcBef>
              <a:spcAft>
                <a:spcPts val="0"/>
              </a:spcAft>
              <a:buSzPts val="1400"/>
              <a:buNone/>
            </a:pPr>
            <a:r>
              <a:t/>
            </a:r>
            <a:endParaRPr sz="1250"/>
          </a:p>
          <a:p>
            <a:pPr indent="0" lvl="0" marL="0" rtl="0" algn="l">
              <a:lnSpc>
                <a:spcPct val="70000"/>
              </a:lnSpc>
              <a:spcBef>
                <a:spcPts val="0"/>
              </a:spcBef>
              <a:spcAft>
                <a:spcPts val="0"/>
              </a:spcAft>
              <a:buSzPts val="1400"/>
              <a:buNone/>
            </a:pPr>
            <a:r>
              <a:t/>
            </a:r>
            <a:endParaRPr sz="1250"/>
          </a:p>
          <a:p>
            <a:pPr indent="0" lvl="0" marL="0" rtl="0" algn="l">
              <a:lnSpc>
                <a:spcPct val="70000"/>
              </a:lnSpc>
              <a:spcBef>
                <a:spcPts val="0"/>
              </a:spcBef>
              <a:spcAft>
                <a:spcPts val="0"/>
              </a:spcAft>
              <a:buSzPts val="1400"/>
              <a:buNone/>
            </a:pPr>
            <a:r>
              <a:t/>
            </a:r>
            <a:endParaRPr sz="1250"/>
          </a:p>
        </p:txBody>
      </p:sp>
      <p:sp>
        <p:nvSpPr>
          <p:cNvPr id="196" name="Google Shape;196;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09" name="Google Shape;209;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550"/>
              <a:t>Crear Listado de pendientes a manera de lluvia de ideas un día anterior por la noche sobre todo lo pendiente a realizar al siguiente día, sobre cada yo puedo evaluar mis posibilidades</a:t>
            </a:r>
            <a:endParaRPr/>
          </a:p>
          <a:p>
            <a:pPr indent="0" lvl="0" marL="0" rtl="0" algn="l">
              <a:lnSpc>
                <a:spcPct val="80000"/>
              </a:lnSpc>
              <a:spcBef>
                <a:spcPts val="0"/>
              </a:spcBef>
              <a:spcAft>
                <a:spcPts val="0"/>
              </a:spcAft>
              <a:buSzPts val="1400"/>
              <a:buNone/>
            </a:pPr>
            <a:r>
              <a:t/>
            </a:r>
            <a:endParaRPr sz="1550"/>
          </a:p>
          <a:p>
            <a:pPr indent="0" lvl="0" marL="0" rtl="0" algn="l">
              <a:lnSpc>
                <a:spcPct val="80000"/>
              </a:lnSpc>
              <a:spcBef>
                <a:spcPts val="0"/>
              </a:spcBef>
              <a:spcAft>
                <a:spcPts val="0"/>
              </a:spcAft>
              <a:buSzPts val="1400"/>
              <a:buNone/>
            </a:pPr>
            <a:r>
              <a:rPr lang="es-PE" sz="1550"/>
              <a:t>Elijo un pendiente, lo identifico ¿qué tipo de pendiente es? Para evaluar su magnitud, preguntándome cuánto tiempo necesito para resolverlo y que deje de ser un pendiente al fin. Luego me pregunto si puedo hacer algo al respecto o no:</a:t>
            </a:r>
            <a:endParaRPr/>
          </a:p>
          <a:p>
            <a:pPr indent="0" lvl="0" marL="0" rtl="0" algn="l">
              <a:lnSpc>
                <a:spcPct val="80000"/>
              </a:lnSpc>
              <a:spcBef>
                <a:spcPts val="0"/>
              </a:spcBef>
              <a:spcAft>
                <a:spcPts val="0"/>
              </a:spcAft>
              <a:buSzPts val="1400"/>
              <a:buNone/>
            </a:pPr>
            <a:r>
              <a:rPr lang="es-PE" sz="1550"/>
              <a:t>Si la respuesta es SI tengo 3 opciones : HAZLO (lo ejecuto en el momento si no toma mucho tiempo)</a:t>
            </a:r>
            <a:endParaRPr/>
          </a:p>
          <a:p>
            <a:pPr indent="0" lvl="0" marL="0" rtl="0" algn="l">
              <a:lnSpc>
                <a:spcPct val="80000"/>
              </a:lnSpc>
              <a:spcBef>
                <a:spcPts val="0"/>
              </a:spcBef>
              <a:spcAft>
                <a:spcPts val="0"/>
              </a:spcAft>
              <a:buSzPts val="1400"/>
              <a:buNone/>
            </a:pPr>
            <a:r>
              <a:rPr lang="es-PE" sz="1550"/>
              <a:t>	         	               DELEGO a la gente que está entrenada para ejecutar la actividad</a:t>
            </a:r>
            <a:endParaRPr/>
          </a:p>
          <a:p>
            <a:pPr indent="0" lvl="0" marL="0" rtl="0" algn="l">
              <a:lnSpc>
                <a:spcPct val="80000"/>
              </a:lnSpc>
              <a:spcBef>
                <a:spcPts val="0"/>
              </a:spcBef>
              <a:spcAft>
                <a:spcPts val="0"/>
              </a:spcAft>
              <a:buSzPts val="1400"/>
              <a:buNone/>
            </a:pPr>
            <a:r>
              <a:rPr lang="es-PE" sz="1550"/>
              <a:t>	                                       APLAZO defino próximas acciones y las agendo</a:t>
            </a:r>
            <a:endParaRPr/>
          </a:p>
          <a:p>
            <a:pPr indent="0" lvl="0" marL="0" rtl="0" algn="l">
              <a:lnSpc>
                <a:spcPct val="80000"/>
              </a:lnSpc>
              <a:spcBef>
                <a:spcPts val="0"/>
              </a:spcBef>
              <a:spcAft>
                <a:spcPts val="0"/>
              </a:spcAft>
              <a:buSzPts val="1400"/>
              <a:buNone/>
            </a:pPr>
            <a:r>
              <a:rPr lang="es-PE" sz="1550"/>
              <a:t>Si la respuesta es NO tengo 3 opciones: ELIMINO ya que no es un pendiente, no lo puedo resolver</a:t>
            </a:r>
            <a:endParaRPr/>
          </a:p>
          <a:p>
            <a:pPr indent="0" lvl="0" marL="0" rtl="0" algn="l">
              <a:lnSpc>
                <a:spcPct val="80000"/>
              </a:lnSpc>
              <a:spcBef>
                <a:spcPts val="0"/>
              </a:spcBef>
              <a:spcAft>
                <a:spcPts val="0"/>
              </a:spcAft>
              <a:buSzPts val="1400"/>
              <a:buNone/>
            </a:pPr>
            <a:r>
              <a:rPr lang="es-PE" sz="1550"/>
              <a:t>		                  INCUBO postergo para más adelante</a:t>
            </a:r>
            <a:endParaRPr/>
          </a:p>
          <a:p>
            <a:pPr indent="0" lvl="0" marL="0" rtl="0" algn="l">
              <a:lnSpc>
                <a:spcPct val="80000"/>
              </a:lnSpc>
              <a:spcBef>
                <a:spcPts val="0"/>
              </a:spcBef>
              <a:spcAft>
                <a:spcPts val="0"/>
              </a:spcAft>
              <a:buSzPts val="1400"/>
              <a:buNone/>
            </a:pPr>
            <a:r>
              <a:rPr lang="es-PE" sz="1550"/>
              <a:t>		                  DISPONIBLE PARA CUANDO SE NECESITA, lo tengo en cuenta hasta que sea un a pioridad</a:t>
            </a:r>
            <a:endParaRPr/>
          </a:p>
          <a:p>
            <a:pPr indent="0" lvl="0" marL="0" rtl="0" algn="l">
              <a:lnSpc>
                <a:spcPct val="80000"/>
              </a:lnSpc>
              <a:spcBef>
                <a:spcPts val="0"/>
              </a:spcBef>
              <a:spcAft>
                <a:spcPts val="0"/>
              </a:spcAft>
              <a:buSzPts val="1400"/>
              <a:buNone/>
            </a:pPr>
            <a:r>
              <a:t/>
            </a:r>
            <a:endParaRPr sz="1550"/>
          </a:p>
        </p:txBody>
      </p:sp>
      <p:sp>
        <p:nvSpPr>
          <p:cNvPr id="210" name="Google Shape;210;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1" name="Google Shape;231;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t>PRACTIQUEMOS: Elije un pendiente importante en cualquier área de tu vida para poder desarrollar esta técnica </a:t>
            </a:r>
            <a:endParaRPr/>
          </a:p>
        </p:txBody>
      </p:sp>
      <p:sp>
        <p:nvSpPr>
          <p:cNvPr id="232" name="Google Shape;232;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4" name="Google Shape;254;p1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 name="Google Shape;58;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59" name="Google Shape;59;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62" name="Google Shape;262;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171450" lvl="0" marL="171450" rtl="0" algn="l">
              <a:lnSpc>
                <a:spcPct val="100000"/>
              </a:lnSpc>
              <a:spcBef>
                <a:spcPts val="0"/>
              </a:spcBef>
              <a:spcAft>
                <a:spcPts val="0"/>
              </a:spcAft>
              <a:buClr>
                <a:schemeClr val="dk1"/>
              </a:buClr>
              <a:buSzPts val="2000"/>
              <a:buFont typeface="Calibri"/>
              <a:buChar char="•"/>
            </a:pPr>
            <a:r>
              <a:rPr lang="es-PE" sz="2000"/>
              <a:t>Que sea la primera tarea del día para que no se convierta en una molestia</a:t>
            </a:r>
            <a:endParaRPr/>
          </a:p>
          <a:p>
            <a:pPr indent="-171450" lvl="0" marL="171450" rtl="0" algn="l">
              <a:lnSpc>
                <a:spcPct val="100000"/>
              </a:lnSpc>
              <a:spcBef>
                <a:spcPts val="0"/>
              </a:spcBef>
              <a:spcAft>
                <a:spcPts val="0"/>
              </a:spcAft>
              <a:buClr>
                <a:schemeClr val="dk1"/>
              </a:buClr>
              <a:buSzPts val="2000"/>
              <a:buFont typeface="Calibri"/>
              <a:buChar char="•"/>
            </a:pPr>
            <a:r>
              <a:rPr lang="es-PE" sz="2000"/>
              <a:t>Podemos dividirá en tareas pequeñas para que no sea tan desagradable </a:t>
            </a:r>
            <a:endParaRPr/>
          </a:p>
          <a:p>
            <a:pPr indent="-171450" lvl="0" marL="171450" rtl="0" algn="l">
              <a:lnSpc>
                <a:spcPct val="100000"/>
              </a:lnSpc>
              <a:spcBef>
                <a:spcPts val="0"/>
              </a:spcBef>
              <a:spcAft>
                <a:spcPts val="0"/>
              </a:spcAft>
              <a:buClr>
                <a:schemeClr val="dk1"/>
              </a:buClr>
              <a:buSzPts val="2000"/>
              <a:buFont typeface="Calibri"/>
              <a:buChar char="•"/>
            </a:pPr>
            <a:r>
              <a:rPr lang="es-PE" sz="2000"/>
              <a:t>Cada vez que toques el documento que contiene la actividad desagradable y no la realices “ponle un punto rojo” De esta manera el mensaje: “hazlo pronto” será evidente.</a:t>
            </a:r>
            <a:endParaRPr/>
          </a:p>
          <a:p>
            <a:pPr indent="-171450" lvl="0" marL="171450" rtl="0" algn="l">
              <a:lnSpc>
                <a:spcPct val="100000"/>
              </a:lnSpc>
              <a:spcBef>
                <a:spcPts val="0"/>
              </a:spcBef>
              <a:spcAft>
                <a:spcPts val="0"/>
              </a:spcAft>
              <a:buClr>
                <a:schemeClr val="dk1"/>
              </a:buClr>
              <a:buSzPts val="2000"/>
              <a:buFont typeface="Calibri"/>
              <a:buChar char="•"/>
            </a:pPr>
            <a:r>
              <a:rPr lang="es-PE" sz="2000"/>
              <a:t>Fija fechas límites</a:t>
            </a:r>
            <a:endParaRPr/>
          </a:p>
          <a:p>
            <a:pPr indent="-171450" lvl="0" marL="171450" rtl="0" algn="l">
              <a:lnSpc>
                <a:spcPct val="100000"/>
              </a:lnSpc>
              <a:spcBef>
                <a:spcPts val="0"/>
              </a:spcBef>
              <a:spcAft>
                <a:spcPts val="0"/>
              </a:spcAft>
              <a:buClr>
                <a:schemeClr val="dk1"/>
              </a:buClr>
              <a:buSzPts val="2000"/>
              <a:buFont typeface="Calibri"/>
              <a:buChar char="•"/>
            </a:pPr>
            <a:r>
              <a:rPr lang="es-PE" sz="2000"/>
              <a:t>En el caso de contar con colaboradores o compañeros de grupo, informe de su incomodidad y delegue actividades o cambie de tema.</a:t>
            </a:r>
            <a:endParaRPr/>
          </a:p>
          <a:p>
            <a:pPr indent="-171450" lvl="0" marL="171450" rtl="0" algn="l">
              <a:lnSpc>
                <a:spcPct val="100000"/>
              </a:lnSpc>
              <a:spcBef>
                <a:spcPts val="0"/>
              </a:spcBef>
              <a:spcAft>
                <a:spcPts val="0"/>
              </a:spcAft>
              <a:buSzPts val="1400"/>
              <a:buNone/>
            </a:pPr>
            <a:r>
              <a:t/>
            </a:r>
            <a:endParaRPr sz="2000"/>
          </a:p>
        </p:txBody>
      </p:sp>
      <p:sp>
        <p:nvSpPr>
          <p:cNvPr id="263" name="Google Shape;263;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71" name="Google Shape;271;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171450" lvl="0" marL="171450" rtl="0" algn="l">
              <a:lnSpc>
                <a:spcPct val="100000"/>
              </a:lnSpc>
              <a:spcBef>
                <a:spcPts val="0"/>
              </a:spcBef>
              <a:spcAft>
                <a:spcPts val="0"/>
              </a:spcAft>
              <a:buClr>
                <a:schemeClr val="dk1"/>
              </a:buClr>
              <a:buSzPts val="2000"/>
              <a:buFont typeface="Calibri"/>
              <a:buChar char="•"/>
            </a:pPr>
            <a:r>
              <a:rPr lang="es-PE" sz="2000"/>
              <a:t>Simule que lo interrumpen y con mucha educación, diga: “lo siento, tengo que dejarlo”</a:t>
            </a:r>
            <a:endParaRPr sz="2000"/>
          </a:p>
          <a:p>
            <a:pPr indent="-171450" lvl="0" marL="171450" rtl="0" algn="l">
              <a:lnSpc>
                <a:spcPct val="100000"/>
              </a:lnSpc>
              <a:spcBef>
                <a:spcPts val="0"/>
              </a:spcBef>
              <a:spcAft>
                <a:spcPts val="0"/>
              </a:spcAft>
              <a:buClr>
                <a:schemeClr val="dk1"/>
              </a:buClr>
              <a:buSzPts val="2000"/>
              <a:buFont typeface="Calibri"/>
              <a:buChar char="•"/>
            </a:pPr>
            <a:r>
              <a:rPr lang="es-PE" sz="2000"/>
              <a:t>En persona y por teléfono siempre tratemos de ser directos </a:t>
            </a:r>
            <a:endParaRPr/>
          </a:p>
          <a:p>
            <a:pPr indent="-171450" lvl="0" marL="171450" rtl="0" algn="l">
              <a:lnSpc>
                <a:spcPct val="100000"/>
              </a:lnSpc>
              <a:spcBef>
                <a:spcPts val="0"/>
              </a:spcBef>
              <a:spcAft>
                <a:spcPts val="0"/>
              </a:spcAft>
              <a:buClr>
                <a:schemeClr val="dk1"/>
              </a:buClr>
              <a:buSzPts val="2000"/>
              <a:buFont typeface="Calibri"/>
              <a:buChar char="•"/>
            </a:pPr>
            <a:r>
              <a:rPr lang="es-PE" sz="2000"/>
              <a:t>Menciónele que tiene una reunión importante y sugiera un encuentro en otro momento</a:t>
            </a:r>
            <a:endParaRPr/>
          </a:p>
          <a:p>
            <a:pPr indent="-171450" lvl="0" marL="171450" rtl="0" algn="l">
              <a:lnSpc>
                <a:spcPct val="100000"/>
              </a:lnSpc>
              <a:spcBef>
                <a:spcPts val="0"/>
              </a:spcBef>
              <a:spcAft>
                <a:spcPts val="0"/>
              </a:spcAft>
              <a:buClr>
                <a:schemeClr val="dk1"/>
              </a:buClr>
              <a:buSzPts val="2000"/>
              <a:buFont typeface="Calibri"/>
              <a:buChar char="•"/>
            </a:pPr>
            <a:r>
              <a:rPr lang="es-PE" sz="2000"/>
              <a:t>Trate de hablar con los más parlanchines en las horas en las que podamos considerar estén más ocupados, ejemplo: antes del almuerzo</a:t>
            </a:r>
            <a:endParaRPr/>
          </a:p>
          <a:p>
            <a:pPr indent="-171450" lvl="0" marL="171450" rtl="0" algn="l">
              <a:lnSpc>
                <a:spcPct val="100000"/>
              </a:lnSpc>
              <a:spcBef>
                <a:spcPts val="0"/>
              </a:spcBef>
              <a:spcAft>
                <a:spcPts val="0"/>
              </a:spcAft>
              <a:buClr>
                <a:schemeClr val="dk1"/>
              </a:buClr>
              <a:buSzPts val="2000"/>
              <a:buFont typeface="Calibri"/>
              <a:buChar char="•"/>
            </a:pPr>
            <a:r>
              <a:rPr lang="es-PE" sz="2000"/>
              <a:t>Si tiene una puerta ciérrela, sobre todo cuando necesite evitar inter</a:t>
            </a:r>
            <a:endParaRPr/>
          </a:p>
        </p:txBody>
      </p:sp>
      <p:sp>
        <p:nvSpPr>
          <p:cNvPr id="272" name="Google Shape;272;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82" name="Google Shape;282;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t>Recuerde siempre aplicar esto con un tono de voz amable, mucho respeto y asertividad.</a:t>
            </a:r>
            <a:endParaRPr sz="2000"/>
          </a:p>
          <a:p>
            <a:pPr indent="0" lvl="0" marL="0" rtl="0" algn="l">
              <a:lnSpc>
                <a:spcPct val="100000"/>
              </a:lnSpc>
              <a:spcBef>
                <a:spcPts val="0"/>
              </a:spcBef>
              <a:spcAft>
                <a:spcPts val="0"/>
              </a:spcAft>
              <a:buSzPts val="1400"/>
              <a:buNone/>
            </a:pPr>
            <a:r>
              <a:t/>
            </a:r>
            <a:endParaRPr/>
          </a:p>
        </p:txBody>
      </p:sp>
      <p:sp>
        <p:nvSpPr>
          <p:cNvPr id="283" name="Google Shape;283;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91" name="Google Shape;291;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t>Está comprobado que más del 70% de las personas son capaces de respetar y acatar las señales, entonces la recomendación para no perder tiempo ni que nos interrumpan cuando estamos ejerciendo tareas importantes es el uso de señales en nuestras puertas o sillas. Por ejemplo usemos señales como </a:t>
            </a:r>
            <a:r>
              <a:rPr b="1" lang="es-PE" sz="2000"/>
              <a:t>ocupado</a:t>
            </a:r>
            <a:r>
              <a:rPr lang="es-PE" sz="2000"/>
              <a:t> y </a:t>
            </a:r>
            <a:r>
              <a:rPr b="1" lang="es-PE" sz="2000"/>
              <a:t>libre</a:t>
            </a:r>
            <a:r>
              <a:rPr lang="es-PE" sz="2000"/>
              <a:t> o </a:t>
            </a:r>
            <a:r>
              <a:rPr b="1" lang="es-PE" sz="2000"/>
              <a:t>“sólo para emergencias”</a:t>
            </a:r>
            <a:endParaRPr sz="2000"/>
          </a:p>
        </p:txBody>
      </p:sp>
      <p:sp>
        <p:nvSpPr>
          <p:cNvPr id="292" name="Google Shape;292;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02" name="Google Shape;302;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t>El entorno de estudio y de trabajo es importante para la gestión del tiempo, si es un ambiente cómodo, le permitirá trabajar con más eficiencia. De lo contrario puede ser un ambiente que puede robarle tiempo. Este ambiente debería incluir</a:t>
            </a:r>
            <a:endParaRPr/>
          </a:p>
        </p:txBody>
      </p:sp>
      <p:sp>
        <p:nvSpPr>
          <p:cNvPr id="303" name="Google Shape;303;p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10" name="Google Shape;310;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t>La recomendación más sencilla para ahorrar tiempo es anotar todas las cosas que están pendientes.</a:t>
            </a:r>
            <a:endParaRPr/>
          </a:p>
          <a:p>
            <a:pPr indent="0" lvl="0" marL="0" rtl="0" algn="l">
              <a:lnSpc>
                <a:spcPct val="100000"/>
              </a:lnSpc>
              <a:spcBef>
                <a:spcPts val="0"/>
              </a:spcBef>
              <a:spcAft>
                <a:spcPts val="0"/>
              </a:spcAft>
              <a:buSzPts val="1400"/>
              <a:buNone/>
            </a:pPr>
            <a:r>
              <a:rPr lang="es-PE" sz="2000"/>
              <a:t>Las formas a las que podemos acceder para anotar datos son:</a:t>
            </a:r>
            <a:endParaRPr/>
          </a:p>
          <a:p>
            <a:pPr indent="0" lvl="0" marL="0" rtl="0" algn="l">
              <a:lnSpc>
                <a:spcPct val="100000"/>
              </a:lnSpc>
              <a:spcBef>
                <a:spcPts val="0"/>
              </a:spcBef>
              <a:spcAft>
                <a:spcPts val="0"/>
              </a:spcAft>
              <a:buSzPts val="1400"/>
              <a:buNone/>
            </a:pPr>
            <a:r>
              <a:rPr lang="es-PE" sz="2000"/>
              <a:t>El uso de agenda</a:t>
            </a:r>
            <a:endParaRPr/>
          </a:p>
          <a:p>
            <a:pPr indent="0" lvl="0" marL="0" rtl="0" algn="l">
              <a:lnSpc>
                <a:spcPct val="100000"/>
              </a:lnSpc>
              <a:spcBef>
                <a:spcPts val="0"/>
              </a:spcBef>
              <a:spcAft>
                <a:spcPts val="0"/>
              </a:spcAft>
              <a:buSzPts val="1400"/>
              <a:buNone/>
            </a:pPr>
            <a:r>
              <a:rPr lang="es-PE" sz="2000"/>
              <a:t>Lista de comprobación o control de actividades </a:t>
            </a:r>
            <a:endParaRPr/>
          </a:p>
          <a:p>
            <a:pPr indent="0" lvl="0" marL="0" rtl="0" algn="l">
              <a:lnSpc>
                <a:spcPct val="100000"/>
              </a:lnSpc>
              <a:spcBef>
                <a:spcPts val="0"/>
              </a:spcBef>
              <a:spcAft>
                <a:spcPts val="0"/>
              </a:spcAft>
              <a:buSzPts val="1400"/>
              <a:buNone/>
            </a:pPr>
            <a:r>
              <a:rPr lang="es-PE" sz="2000"/>
              <a:t>Papeles recordatorios adhesivos</a:t>
            </a:r>
            <a:endParaRPr/>
          </a:p>
          <a:p>
            <a:pPr indent="0" lvl="0" marL="0" rtl="0" algn="l">
              <a:lnSpc>
                <a:spcPct val="100000"/>
              </a:lnSpc>
              <a:spcBef>
                <a:spcPts val="0"/>
              </a:spcBef>
              <a:spcAft>
                <a:spcPts val="0"/>
              </a:spcAft>
              <a:buSzPts val="1400"/>
              <a:buNone/>
            </a:pPr>
            <a:r>
              <a:t/>
            </a:r>
            <a:endParaRPr sz="2000"/>
          </a:p>
        </p:txBody>
      </p:sp>
      <p:sp>
        <p:nvSpPr>
          <p:cNvPr id="311" name="Google Shape;311;p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18" name="Google Shape;318;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400"/>
              <a:buNone/>
            </a:pPr>
            <a:r>
              <a:rPr lang="es-PE" sz="1850"/>
              <a:t>Si evaluamos a conciencia todas las consecuencias positivas que tenemos al cumplir con nuestras tareas en el tiempo programado, nos podremos dar cuenta de cuan valioso es aprender a manejar nuestro tiempo. Entre estas recompensas podemos destacar:</a:t>
            </a:r>
            <a:endParaRPr/>
          </a:p>
          <a:p>
            <a:pPr indent="-117475" lvl="0" marL="0" rtl="0" algn="l">
              <a:lnSpc>
                <a:spcPct val="90000"/>
              </a:lnSpc>
              <a:spcBef>
                <a:spcPts val="0"/>
              </a:spcBef>
              <a:spcAft>
                <a:spcPts val="0"/>
              </a:spcAft>
              <a:buClr>
                <a:schemeClr val="dk1"/>
              </a:buClr>
              <a:buSzPts val="1850"/>
              <a:buFont typeface="Calibri"/>
              <a:buChar char="•"/>
            </a:pPr>
            <a:r>
              <a:rPr lang="es-PE" sz="1850"/>
              <a:t>La gratificación personal de sentí que cumplimos con un buen trabajo</a:t>
            </a:r>
            <a:endParaRPr/>
          </a:p>
          <a:p>
            <a:pPr indent="-117475" lvl="0" marL="0" rtl="0" algn="l">
              <a:lnSpc>
                <a:spcPct val="90000"/>
              </a:lnSpc>
              <a:spcBef>
                <a:spcPts val="0"/>
              </a:spcBef>
              <a:spcAft>
                <a:spcPts val="0"/>
              </a:spcAft>
              <a:buClr>
                <a:schemeClr val="dk1"/>
              </a:buClr>
              <a:buSzPts val="1850"/>
              <a:buFont typeface="Calibri"/>
              <a:buChar char="•"/>
            </a:pPr>
            <a:r>
              <a:rPr lang="es-PE" sz="1850"/>
              <a:t>El reconocimiento de nuestros padres, maestros o jefes.</a:t>
            </a:r>
            <a:endParaRPr/>
          </a:p>
          <a:p>
            <a:pPr indent="-117475" lvl="0" marL="0" rtl="0" algn="l">
              <a:lnSpc>
                <a:spcPct val="90000"/>
              </a:lnSpc>
              <a:spcBef>
                <a:spcPts val="0"/>
              </a:spcBef>
              <a:spcAft>
                <a:spcPts val="0"/>
              </a:spcAft>
              <a:buClr>
                <a:schemeClr val="dk1"/>
              </a:buClr>
              <a:buSzPts val="1850"/>
              <a:buFont typeface="Calibri"/>
              <a:buChar char="•"/>
            </a:pPr>
            <a:r>
              <a:rPr lang="es-PE" sz="1850"/>
              <a:t>El cumplimiento de nuestros objetivos</a:t>
            </a:r>
            <a:endParaRPr/>
          </a:p>
          <a:p>
            <a:pPr indent="-117475" lvl="0" marL="0" rtl="0" algn="l">
              <a:lnSpc>
                <a:spcPct val="90000"/>
              </a:lnSpc>
              <a:spcBef>
                <a:spcPts val="0"/>
              </a:spcBef>
              <a:spcAft>
                <a:spcPts val="0"/>
              </a:spcAft>
              <a:buClr>
                <a:schemeClr val="dk1"/>
              </a:buClr>
              <a:buSzPts val="1850"/>
              <a:buFont typeface="Calibri"/>
              <a:buChar char="•"/>
            </a:pPr>
            <a:r>
              <a:rPr lang="es-PE" sz="1850"/>
              <a:t>La recompensa económica</a:t>
            </a:r>
            <a:endParaRPr/>
          </a:p>
          <a:p>
            <a:pPr indent="-117475" lvl="0" marL="0" rtl="0" algn="l">
              <a:lnSpc>
                <a:spcPct val="90000"/>
              </a:lnSpc>
              <a:spcBef>
                <a:spcPts val="0"/>
              </a:spcBef>
              <a:spcAft>
                <a:spcPts val="0"/>
              </a:spcAft>
              <a:buClr>
                <a:schemeClr val="dk1"/>
              </a:buClr>
              <a:buSzPts val="1850"/>
              <a:buFont typeface="Calibri"/>
              <a:buChar char="•"/>
            </a:pPr>
            <a:r>
              <a:rPr lang="es-PE" sz="1850"/>
              <a:t>El tiempo suficiente para realizar actividades extracurriculares</a:t>
            </a:r>
            <a:endParaRPr/>
          </a:p>
          <a:p>
            <a:pPr indent="-117475" lvl="0" marL="0" rtl="0" algn="l">
              <a:lnSpc>
                <a:spcPct val="90000"/>
              </a:lnSpc>
              <a:spcBef>
                <a:spcPts val="0"/>
              </a:spcBef>
              <a:spcAft>
                <a:spcPts val="0"/>
              </a:spcAft>
              <a:buClr>
                <a:schemeClr val="dk1"/>
              </a:buClr>
              <a:buSzPts val="1850"/>
              <a:buFont typeface="Calibri"/>
              <a:buChar char="•"/>
            </a:pPr>
            <a:r>
              <a:rPr lang="es-PE" sz="1850"/>
              <a:t>No padecer de estrés </a:t>
            </a:r>
            <a:endParaRPr/>
          </a:p>
        </p:txBody>
      </p:sp>
      <p:sp>
        <p:nvSpPr>
          <p:cNvPr id="319" name="Google Shape;319;p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2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26" name="Google Shape;326;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t>Todo en esta vida es un proceso de aprendizaje, por ende los cambios que nos propongamos también necesitan de tiempo y constancia, si nos proponemos algo definitivamente lo podremos lograr, teniendo siempre en cuenta que los cambios deben ser progresivos; de esta manera no sólo se verá un cambio significativo sino que además llevara consigo un aprendizaje significativo.</a:t>
            </a:r>
            <a:endParaRPr/>
          </a:p>
        </p:txBody>
      </p:sp>
      <p:sp>
        <p:nvSpPr>
          <p:cNvPr id="327" name="Google Shape;327;p2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4" name="Google Shape;334;p2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2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3" name="Google Shape;343;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344" name="Google Shape;344;p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 name="Google Shape;66;p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7" name="Google Shape;357;p3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75" name="Google Shape;75;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400"/>
              <a:buNone/>
            </a:pPr>
            <a:r>
              <a:rPr lang="es-PE" sz="1850"/>
              <a:t>Para conocer qué son las tareas importantes y urgentes, es necesario primero  tener en claro ¿qué es una tarea?</a:t>
            </a:r>
            <a:endParaRPr/>
          </a:p>
          <a:p>
            <a:pPr indent="0" lvl="0" marL="0" rtl="0" algn="l">
              <a:lnSpc>
                <a:spcPct val="90000"/>
              </a:lnSpc>
              <a:spcBef>
                <a:spcPts val="0"/>
              </a:spcBef>
              <a:spcAft>
                <a:spcPts val="0"/>
              </a:spcAft>
              <a:buSzPts val="1400"/>
              <a:buNone/>
            </a:pPr>
            <a:r>
              <a:rPr lang="es-PE" sz="1850"/>
              <a:t>Es un conjunto de actividades que tienen una intención determinada, se considera completamente necesaria para cumplir con la resolución de un problema o el logro de un objetivo, y siempre se desarrolla en un contexto determinado (educativo, familiar, laboral o personal)</a:t>
            </a:r>
            <a:endParaRPr/>
          </a:p>
          <a:p>
            <a:pPr indent="0" lvl="0" marL="0" rtl="0" algn="l">
              <a:lnSpc>
                <a:spcPct val="90000"/>
              </a:lnSpc>
              <a:spcBef>
                <a:spcPts val="0"/>
              </a:spcBef>
              <a:spcAft>
                <a:spcPts val="0"/>
              </a:spcAft>
              <a:buSzPts val="1400"/>
              <a:buNone/>
            </a:pPr>
            <a:r>
              <a:rPr lang="es-PE" sz="1850"/>
              <a:t>Todas estas actividades deben ser planteadas con sentido y teniendo en cuenta que son importantes y complejas porque movilizan diversos recursos personales (cognitivos y físicos), por ende necesitan de una determinada planificación.</a:t>
            </a:r>
            <a:endParaRPr/>
          </a:p>
          <a:p>
            <a:pPr indent="0" lvl="0" marL="0" rtl="0" algn="l">
              <a:lnSpc>
                <a:spcPct val="90000"/>
              </a:lnSpc>
              <a:spcBef>
                <a:spcPts val="0"/>
              </a:spcBef>
              <a:spcAft>
                <a:spcPts val="0"/>
              </a:spcAft>
              <a:buSzPts val="1400"/>
              <a:buNone/>
            </a:pPr>
            <a:r>
              <a:t/>
            </a:r>
            <a:endParaRPr sz="1110"/>
          </a:p>
        </p:txBody>
      </p:sp>
      <p:sp>
        <p:nvSpPr>
          <p:cNvPr id="76" name="Google Shape;76;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83" name="Google Shape;83;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b="1" i="1" lang="es-PE" sz="1400"/>
              <a:t>Tareas a nivel educativo</a:t>
            </a:r>
            <a:r>
              <a:rPr lang="es-PE" sz="1400"/>
              <a:t>: tienen que ver con el refuerzo y la práctica habilidades académicas y que son asignadas por un docente; este tipo de actividades además permite desarrollar habilidades como: responsabilidad, autonomía, perseverancia, administración del tiempo, iniciativa, confianza propia e ingenio</a:t>
            </a:r>
            <a:endParaRPr/>
          </a:p>
          <a:p>
            <a:pPr indent="0" lvl="0" marL="0" rtl="0" algn="l">
              <a:lnSpc>
                <a:spcPct val="80000"/>
              </a:lnSpc>
              <a:spcBef>
                <a:spcPts val="0"/>
              </a:spcBef>
              <a:spcAft>
                <a:spcPts val="0"/>
              </a:spcAft>
              <a:buSzPts val="1400"/>
              <a:buNone/>
            </a:pPr>
            <a:r>
              <a:rPr b="1" i="1" lang="es-PE" sz="1400"/>
              <a:t>Tareas a nivel laboral: </a:t>
            </a:r>
            <a:r>
              <a:rPr lang="es-PE" sz="1400"/>
              <a:t>Son aquellas que están referidas al cumplimiento de nuestras labores o responsabilidades en el trabajo y que ayuda al logo de nuestras metas. La mayoría de trabajadores tiene más de una tarea por resolver al día lo que definitivamente necesita de tiempo y organización.</a:t>
            </a:r>
            <a:r>
              <a:rPr i="1" lang="es-PE" sz="1400"/>
              <a:t> </a:t>
            </a:r>
            <a:r>
              <a:rPr lang="es-PE" sz="1400"/>
              <a:t>Por ejemplo, una secretaria podrá organizar reuniones, escribir cartas, enviar correos y tomar recados para su jefe</a:t>
            </a:r>
            <a:endParaRPr/>
          </a:p>
          <a:p>
            <a:pPr indent="0" lvl="0" marL="0" rtl="0" algn="l">
              <a:lnSpc>
                <a:spcPct val="80000"/>
              </a:lnSpc>
              <a:spcBef>
                <a:spcPts val="0"/>
              </a:spcBef>
              <a:spcAft>
                <a:spcPts val="0"/>
              </a:spcAft>
              <a:buSzPts val="1400"/>
              <a:buNone/>
            </a:pPr>
            <a:r>
              <a:rPr b="1" i="1" lang="es-PE" sz="1400"/>
              <a:t>Tareas a nivel familiar: </a:t>
            </a:r>
            <a:r>
              <a:rPr lang="es-PE" sz="1400"/>
              <a:t>Este tipo de tareas no están exclusivamente referidas a labores domésticas, las cuáles fomentan nuestro sentido de responsabilidad, sino que también a ,cumplir con actividades recreativas (celebraciones de cumpleaños, vacaciones, etc.) que refuercen los vínculos familiares, fomentar la unión y comunicación  entre sus miembros. Para lo cual también debemos reservar tiempo</a:t>
            </a:r>
            <a:endParaRPr/>
          </a:p>
          <a:p>
            <a:pPr indent="0" lvl="0" marL="0" rtl="0" algn="l">
              <a:lnSpc>
                <a:spcPct val="80000"/>
              </a:lnSpc>
              <a:spcBef>
                <a:spcPts val="0"/>
              </a:spcBef>
              <a:spcAft>
                <a:spcPts val="0"/>
              </a:spcAft>
              <a:buSzPts val="1400"/>
              <a:buNone/>
            </a:pPr>
            <a:r>
              <a:rPr b="1" i="1" lang="es-PE" sz="1400"/>
              <a:t>Tareas a nivel personal</a:t>
            </a:r>
            <a:endParaRPr sz="1400"/>
          </a:p>
          <a:p>
            <a:pPr indent="0" lvl="0" marL="0" rtl="0" algn="l">
              <a:lnSpc>
                <a:spcPct val="80000"/>
              </a:lnSpc>
              <a:spcBef>
                <a:spcPts val="0"/>
              </a:spcBef>
              <a:spcAft>
                <a:spcPts val="0"/>
              </a:spcAft>
              <a:buSzPts val="1400"/>
              <a:buNone/>
            </a:pPr>
            <a:r>
              <a:rPr lang="es-PE" sz="1400"/>
              <a:t>Son aquellas que contribuyen con nuestro desarrollo personal y que nos ayudan a minimizar niveles de estrés por ejemplo: arreglo personal, deportes, gimnasio, desarrollo de relaciones interpersonales, lecturas de preferencia.</a:t>
            </a:r>
            <a:endParaRPr/>
          </a:p>
          <a:p>
            <a:pPr indent="0" lvl="0" marL="0" rtl="0" algn="l">
              <a:lnSpc>
                <a:spcPct val="80000"/>
              </a:lnSpc>
              <a:spcBef>
                <a:spcPts val="0"/>
              </a:spcBef>
              <a:spcAft>
                <a:spcPts val="0"/>
              </a:spcAft>
              <a:buSzPts val="1400"/>
              <a:buNone/>
            </a:pPr>
            <a:r>
              <a:t/>
            </a:r>
            <a:endParaRPr sz="1400"/>
          </a:p>
        </p:txBody>
      </p:sp>
      <p:sp>
        <p:nvSpPr>
          <p:cNvPr id="84" name="Google Shape;84;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99" name="Google Shape;99;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t>Para mejorar el cumplimiento de nuestras actividades y realizarlas de una forma organizada y eficaz, es preciso reconocer la diferencia entre cuáles son las Tareas Importantes y las Tareas Urgentes; es decir aprender a clasificarlas; si tuviéramos que recurrir solo a palabras claves diríamos que:</a:t>
            </a:r>
            <a:endParaRPr/>
          </a:p>
          <a:p>
            <a:pPr indent="0" lvl="0" marL="0" rtl="0" algn="l">
              <a:lnSpc>
                <a:spcPct val="100000"/>
              </a:lnSpc>
              <a:spcBef>
                <a:spcPts val="0"/>
              </a:spcBef>
              <a:spcAft>
                <a:spcPts val="0"/>
              </a:spcAft>
              <a:buSzPts val="1400"/>
              <a:buNone/>
            </a:pPr>
            <a:r>
              <a:rPr lang="es-PE" sz="2000"/>
              <a:t>Lo urgente está referido al TIEMPO</a:t>
            </a:r>
            <a:br>
              <a:rPr lang="es-PE" sz="2000"/>
            </a:br>
            <a:r>
              <a:rPr lang="es-PE" sz="2000"/>
              <a:t>Lo importante está referido a CONSECUENCIAS/ METAS</a:t>
            </a:r>
            <a:endParaRPr/>
          </a:p>
        </p:txBody>
      </p:sp>
      <p:sp>
        <p:nvSpPr>
          <p:cNvPr id="100" name="Google Shape;100;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2" name="Google Shape;112;p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22" name="Google Shape;122;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t>Una tarea aumenta su importancia si las consecuencias de fracasar en ella también aumentan, tiene que ver con las consecuencias o resultados; es lo que aporta a nuestra misión, a nuestras metas de alta prioridad. Por ejemplo: debemos presentar un balance de fin de año para saber cuáles fueron las pérdidas y ganancias en nuestra empresa. (Aunque no es urgente pues aún queda tiempo, es importante pues en base a esto se deberán presentar propuestas para la mejora de la empresa.</a:t>
            </a:r>
            <a:endParaRPr/>
          </a:p>
          <a:p>
            <a:pPr indent="0" lvl="0" marL="0" rtl="0" algn="l">
              <a:lnSpc>
                <a:spcPct val="100000"/>
              </a:lnSpc>
              <a:spcBef>
                <a:spcPts val="0"/>
              </a:spcBef>
              <a:spcAft>
                <a:spcPts val="0"/>
              </a:spcAft>
              <a:buSzPts val="1400"/>
              <a:buNone/>
            </a:pPr>
            <a:r>
              <a:t/>
            </a:r>
            <a:endParaRPr sz="2000"/>
          </a:p>
        </p:txBody>
      </p:sp>
      <p:sp>
        <p:nvSpPr>
          <p:cNvPr id="123" name="Google Shape;123;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1" name="Google Shape;131;p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3" name="Shape 13"/>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28" name="Shape 2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29" name="Shape 2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ítulo y objetos">
  <p:cSld name="1_Título y objetos">
    <p:spTree>
      <p:nvGrpSpPr>
        <p:cNvPr id="30" name="Shape 3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31" name="Shape 31"/>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32" name="Shape 32"/>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ubtema - 1 Imagen A">
  <p:cSld name="1_Subtema - 1 Imagen A">
    <p:spTree>
      <p:nvGrpSpPr>
        <p:cNvPr id="33" name="Shape 33"/>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ubtema - 1 Imagen Centrada">
  <p:cSld name="1_Subtema - 1 Imagen Centrada">
    <p:spTree>
      <p:nvGrpSpPr>
        <p:cNvPr id="34" name="Shape 34"/>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ubtema - Video">
  <p:cSld name="1_Subtema - Video">
    <p:spTree>
      <p:nvGrpSpPr>
        <p:cNvPr id="35" name="Shape 3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apositiva de título">
  <p:cSld name="2_Diapositiva de título">
    <p:spTree>
      <p:nvGrpSpPr>
        <p:cNvPr id="36" name="Shape 36"/>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apositiva de título">
  <p:cSld name="3_Diapositiva de título">
    <p:spTree>
      <p:nvGrpSpPr>
        <p:cNvPr id="37"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ítulo y objetos">
  <p:cSld name="11_Título y objetos">
    <p:spTree>
      <p:nvGrpSpPr>
        <p:cNvPr id="14" name="Shape 14"/>
        <p:cNvGrpSpPr/>
        <p:nvPr/>
      </p:nvGrpSpPr>
      <p:grpSpPr>
        <a:xfrm>
          <a:off x="0" y="0"/>
          <a:ext cx="0" cy="0"/>
          <a:chOff x="0" y="0"/>
          <a:chExt cx="0" cy="0"/>
        </a:xfrm>
      </p:grpSpPr>
    </p:spTree>
  </p:cSld>
  <p:clrMapOvr>
    <a:masterClrMapping/>
  </p:clrMapOvr>
  <p:transition spd="slow">
    <p:push/>
  </p:transition>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38" name="Shape 38"/>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p:cSld name="2_Title and Content">
    <p:spTree>
      <p:nvGrpSpPr>
        <p:cNvPr id="39" name="Shape 3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ubtema - 1 Imagen A">
  <p:cSld name="2_Subtema - 1 Imagen A">
    <p:spTree>
      <p:nvGrpSpPr>
        <p:cNvPr id="40" name="Shape 4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ubtema - 1 Imagen Centrada">
  <p:cSld name="2_Subtema - 1 Imagen Centrada">
    <p:spTree>
      <p:nvGrpSpPr>
        <p:cNvPr id="41" name="Shape 41"/>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ubtema - Video">
  <p:cSld name="2_Subtema - Video">
    <p:spTree>
      <p:nvGrpSpPr>
        <p:cNvPr id="42" name="Shape 4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apositiva de título">
  <p:cSld name="1_Diapositiva de título">
    <p:spTree>
      <p:nvGrpSpPr>
        <p:cNvPr id="43" name="Shape 4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Título y objetos">
  <p:cSld name="14_Título y objetos">
    <p:spTree>
      <p:nvGrpSpPr>
        <p:cNvPr id="15" name="Shape 15"/>
        <p:cNvGrpSpPr/>
        <p:nvPr/>
      </p:nvGrpSpPr>
      <p:grpSpPr>
        <a:xfrm>
          <a:off x="0" y="0"/>
          <a:ext cx="0" cy="0"/>
          <a:chOff x="0" y="0"/>
          <a:chExt cx="0" cy="0"/>
        </a:xfrm>
      </p:grpSpPr>
    </p:spTree>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Título y objetos">
  <p:cSld name="13_Título y objetos">
    <p:spTree>
      <p:nvGrpSpPr>
        <p:cNvPr id="16" name="Shape 16"/>
        <p:cNvGrpSpPr/>
        <p:nvPr/>
      </p:nvGrpSpPr>
      <p:grpSpPr>
        <a:xfrm>
          <a:off x="0" y="0"/>
          <a:ext cx="0" cy="0"/>
          <a:chOff x="0" y="0"/>
          <a:chExt cx="0" cy="0"/>
        </a:xfrm>
      </p:grpSpPr>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p:cSld name="Diapositiva de título">
    <p:spTree>
      <p:nvGrpSpPr>
        <p:cNvPr id="17" name="Shape 17"/>
        <p:cNvGrpSpPr/>
        <p:nvPr/>
      </p:nvGrpSpPr>
      <p:grpSpPr>
        <a:xfrm>
          <a:off x="0" y="0"/>
          <a:ext cx="0" cy="0"/>
          <a:chOff x="0" y="0"/>
          <a:chExt cx="0" cy="0"/>
        </a:xfrm>
      </p:grpSpPr>
      <p:sp>
        <p:nvSpPr>
          <p:cNvPr id="18" name="Google Shape;18;p36"/>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Arial"/>
                <a:ea typeface="Arial"/>
                <a:cs typeface="Arial"/>
                <a:sym typeface="Arial"/>
              </a:rPr>
              <a:t>© ISIL. Todos los derechos reservados</a:t>
            </a:r>
            <a:endParaRPr b="0" i="0" sz="1400" u="none" cap="none" strike="noStrike">
              <a:solidFill>
                <a:srgbClr val="000000"/>
              </a:solidFill>
              <a:latin typeface="Arial"/>
              <a:ea typeface="Arial"/>
              <a:cs typeface="Arial"/>
              <a:sym typeface="Arial"/>
            </a:endParaRPr>
          </a:p>
        </p:txBody>
      </p:sp>
      <p:sp>
        <p:nvSpPr>
          <p:cNvPr id="19" name="Google Shape;19;p36"/>
          <p:cNvSpPr txBox="1"/>
          <p:nvPr/>
        </p:nvSpPr>
        <p:spPr>
          <a:xfrm>
            <a:off x="876300" y="5343295"/>
            <a:ext cx="1957587"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PE" sz="800" u="none" cap="none" strike="noStrike">
                <a:solidFill>
                  <a:srgbClr val="7F7F7F"/>
                </a:solidFill>
                <a:latin typeface="Calibri"/>
                <a:ea typeface="Calibri"/>
                <a:cs typeface="Calibri"/>
                <a:sym typeface="Calibri"/>
              </a:rPr>
              <a:t>DESARROLLO DE RESILIENCIA  •  SESIÓN 13</a:t>
            </a:r>
            <a:endParaRPr b="0" i="0" sz="800" u="none" cap="none" strike="noStrike">
              <a:solidFill>
                <a:srgbClr val="7F7F7F"/>
              </a:solidFill>
              <a:latin typeface="Calibri"/>
              <a:ea typeface="Calibri"/>
              <a:cs typeface="Calibri"/>
              <a:sym typeface="Calibri"/>
            </a:endParaRPr>
          </a:p>
        </p:txBody>
      </p:sp>
      <p:pic>
        <p:nvPicPr>
          <p:cNvPr id="20" name="Google Shape;20;p36"/>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showMasterSp="0">
  <p:cSld name="Título y objetos">
    <p:spTree>
      <p:nvGrpSpPr>
        <p:cNvPr id="21" name="Shape 21"/>
        <p:cNvGrpSpPr/>
        <p:nvPr/>
      </p:nvGrpSpPr>
      <p:grpSpPr>
        <a:xfrm>
          <a:off x="0" y="0"/>
          <a:ext cx="0" cy="0"/>
          <a:chOff x="0" y="0"/>
          <a:chExt cx="0" cy="0"/>
        </a:xfrm>
      </p:grpSpPr>
      <p:sp>
        <p:nvSpPr>
          <p:cNvPr id="22" name="Google Shape;22;p37"/>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Arial"/>
                <a:ea typeface="Arial"/>
                <a:cs typeface="Arial"/>
                <a:sym typeface="Arial"/>
              </a:rPr>
              <a:t>© ISIL. Todos los derechos reservados</a:t>
            </a:r>
            <a:endParaRPr b="0" i="0" sz="1400" u="none" cap="none" strike="noStrike">
              <a:solidFill>
                <a:srgbClr val="000000"/>
              </a:solidFill>
              <a:latin typeface="Arial"/>
              <a:ea typeface="Arial"/>
              <a:cs typeface="Arial"/>
              <a:sym typeface="Arial"/>
            </a:endParaRPr>
          </a:p>
        </p:txBody>
      </p:sp>
      <p:sp>
        <p:nvSpPr>
          <p:cNvPr id="23" name="Google Shape;23;p37"/>
          <p:cNvSpPr txBox="1"/>
          <p:nvPr/>
        </p:nvSpPr>
        <p:spPr>
          <a:xfrm>
            <a:off x="876300" y="5343295"/>
            <a:ext cx="1957587"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PE" sz="800" u="none" cap="none" strike="noStrike">
                <a:solidFill>
                  <a:srgbClr val="7F7F7F"/>
                </a:solidFill>
                <a:latin typeface="Calibri"/>
                <a:ea typeface="Calibri"/>
                <a:cs typeface="Calibri"/>
                <a:sym typeface="Calibri"/>
              </a:rPr>
              <a:t>DESARROLLO DE RESILIENCIA  •  SESIÓN 13</a:t>
            </a:r>
            <a:endParaRPr b="0" i="0" sz="800" u="none" cap="none" strike="noStrike">
              <a:solidFill>
                <a:srgbClr val="7F7F7F"/>
              </a:solidFill>
              <a:latin typeface="Calibri"/>
              <a:ea typeface="Calibri"/>
              <a:cs typeface="Calibri"/>
              <a:sym typeface="Calibri"/>
            </a:endParaRPr>
          </a:p>
        </p:txBody>
      </p:sp>
      <p:pic>
        <p:nvPicPr>
          <p:cNvPr id="24" name="Google Shape;24;p37"/>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25" name="Shape 2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6" name="Shape 2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27" name="Shape 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7"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1"/>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Arial"/>
                <a:ea typeface="Arial"/>
                <a:cs typeface="Arial"/>
                <a:sym typeface="Arial"/>
              </a:rPr>
              <a:t>© ISIL. Todos los derechos reservados</a:t>
            </a:r>
            <a:endParaRPr b="0" i="0" sz="1400" u="none" cap="none" strike="noStrike">
              <a:solidFill>
                <a:srgbClr val="000000"/>
              </a:solidFill>
              <a:latin typeface="Arial"/>
              <a:ea typeface="Arial"/>
              <a:cs typeface="Arial"/>
              <a:sym typeface="Arial"/>
            </a:endParaRPr>
          </a:p>
        </p:txBody>
      </p:sp>
      <p:sp>
        <p:nvSpPr>
          <p:cNvPr id="11" name="Google Shape;11;p31"/>
          <p:cNvSpPr txBox="1"/>
          <p:nvPr/>
        </p:nvSpPr>
        <p:spPr>
          <a:xfrm>
            <a:off x="876300" y="5343295"/>
            <a:ext cx="1957587"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PE" sz="800" u="none" cap="none" strike="noStrike">
                <a:solidFill>
                  <a:srgbClr val="7F7F7F"/>
                </a:solidFill>
                <a:latin typeface="Calibri"/>
                <a:ea typeface="Calibri"/>
                <a:cs typeface="Calibri"/>
                <a:sym typeface="Calibri"/>
              </a:rPr>
              <a:t>DESARROLLO DE RESILIENCIA  •  SESIÓN 13</a:t>
            </a:r>
            <a:endParaRPr b="0" i="0" sz="800" u="none" cap="none" strike="noStrike">
              <a:solidFill>
                <a:srgbClr val="7F7F7F"/>
              </a:solidFill>
              <a:latin typeface="Calibri"/>
              <a:ea typeface="Calibri"/>
              <a:cs typeface="Calibri"/>
              <a:sym typeface="Calibri"/>
            </a:endParaRPr>
          </a:p>
        </p:txBody>
      </p:sp>
      <p:pic>
        <p:nvPicPr>
          <p:cNvPr id="12" name="Google Shape;12;p31"/>
          <p:cNvPicPr preferRelativeResize="0"/>
          <p:nvPr/>
        </p:nvPicPr>
        <p:blipFill rotWithShape="1">
          <a:blip r:embed="rId1">
            <a:alphaModFix amt="20000"/>
          </a:blip>
          <a:srcRect b="0" l="0" r="0" t="0"/>
          <a:stretch/>
        </p:blipFill>
        <p:spPr>
          <a:xfrm>
            <a:off x="506316" y="5349405"/>
            <a:ext cx="369984" cy="2068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jpg"/><Relationship Id="rId4" Type="http://schemas.openxmlformats.org/officeDocument/2006/relationships/image" Target="../media/image1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3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33.jpg"/><Relationship Id="rId4" Type="http://schemas.openxmlformats.org/officeDocument/2006/relationships/image" Target="../media/image40.jpg"/><Relationship Id="rId5" Type="http://schemas.openxmlformats.org/officeDocument/2006/relationships/image" Target="../media/image3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20.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8.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37.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4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4.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0.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35.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jpg"/><Relationship Id="rId4" Type="http://schemas.openxmlformats.org/officeDocument/2006/relationships/image" Target="../media/image26.jpg"/><Relationship Id="rId5" Type="http://schemas.openxmlformats.org/officeDocument/2006/relationships/image" Target="../media/image9.jpg"/><Relationship Id="rId6"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1.jpg"/><Relationship Id="rId4" Type="http://schemas.openxmlformats.org/officeDocument/2006/relationships/image" Target="../media/image3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jpg"/><Relationship Id="rId4" Type="http://schemas.openxmlformats.org/officeDocument/2006/relationships/image" Target="../media/image2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2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1"/>
          <p:cNvSpPr/>
          <p:nvPr/>
        </p:nvSpPr>
        <p:spPr>
          <a:xfrm>
            <a:off x="182879" y="5120640"/>
            <a:ext cx="4304965" cy="46201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50" name="Google Shape;50;p1"/>
          <p:cNvSpPr txBox="1"/>
          <p:nvPr/>
        </p:nvSpPr>
        <p:spPr>
          <a:xfrm>
            <a:off x="503238" y="808689"/>
            <a:ext cx="3104743" cy="13849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900"/>
              <a:buFont typeface="Arial"/>
              <a:buNone/>
            </a:pPr>
            <a:r>
              <a:rPr b="1" i="0" lang="es-PE" sz="900" u="none" cap="none" strike="noStrike">
                <a:solidFill>
                  <a:srgbClr val="6C6D6C"/>
                </a:solidFill>
                <a:latin typeface="Calibri"/>
                <a:ea typeface="Calibri"/>
                <a:cs typeface="Calibri"/>
                <a:sym typeface="Calibri"/>
              </a:rPr>
              <a:t>DESARROLLO DE RESILIENCIA</a:t>
            </a:r>
            <a:endParaRPr b="0" i="0" sz="1400" u="none" cap="none" strike="noStrike">
              <a:solidFill>
                <a:srgbClr val="000000"/>
              </a:solidFill>
              <a:latin typeface="Arial"/>
              <a:ea typeface="Arial"/>
              <a:cs typeface="Arial"/>
              <a:sym typeface="Arial"/>
            </a:endParaRPr>
          </a:p>
        </p:txBody>
      </p:sp>
      <p:sp>
        <p:nvSpPr>
          <p:cNvPr id="51" name="Google Shape;51;p1"/>
          <p:cNvSpPr/>
          <p:nvPr/>
        </p:nvSpPr>
        <p:spPr>
          <a:xfrm>
            <a:off x="503239" y="2177570"/>
            <a:ext cx="3056852"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2800"/>
              <a:buFont typeface="Arial"/>
              <a:buNone/>
            </a:pPr>
            <a:r>
              <a:rPr b="1" i="0" lang="es-PE" sz="2800" u="none" cap="none" strike="noStrike">
                <a:solidFill>
                  <a:schemeClr val="dk1"/>
                </a:solidFill>
                <a:latin typeface="Arial"/>
                <a:ea typeface="Arial"/>
                <a:cs typeface="Arial"/>
                <a:sym typeface="Arial"/>
              </a:rPr>
              <a:t>GESTIÓN </a:t>
            </a:r>
            <a:br>
              <a:rPr b="1" i="0" lang="es-PE" sz="2800" u="none" cap="none" strike="noStrike">
                <a:solidFill>
                  <a:schemeClr val="dk1"/>
                </a:solidFill>
                <a:latin typeface="Arial"/>
                <a:ea typeface="Arial"/>
                <a:cs typeface="Arial"/>
                <a:sym typeface="Arial"/>
              </a:rPr>
            </a:br>
            <a:r>
              <a:rPr b="1" i="0" lang="es-PE" sz="2800" u="none" cap="none" strike="noStrike">
                <a:solidFill>
                  <a:schemeClr val="dk1"/>
                </a:solidFill>
                <a:latin typeface="Arial"/>
                <a:ea typeface="Arial"/>
                <a:cs typeface="Arial"/>
                <a:sym typeface="Arial"/>
              </a:rPr>
              <a:t>DEL TIEMPO</a:t>
            </a:r>
            <a:endParaRPr b="0" i="0" sz="1400" u="none" cap="none" strike="noStrike">
              <a:solidFill>
                <a:srgbClr val="000000"/>
              </a:solidFill>
              <a:latin typeface="Arial"/>
              <a:ea typeface="Arial"/>
              <a:cs typeface="Arial"/>
              <a:sym typeface="Arial"/>
            </a:endParaRPr>
          </a:p>
        </p:txBody>
      </p:sp>
      <p:sp>
        <p:nvSpPr>
          <p:cNvPr id="52" name="Google Shape;52;p1"/>
          <p:cNvSpPr/>
          <p:nvPr/>
        </p:nvSpPr>
        <p:spPr>
          <a:xfrm>
            <a:off x="503238" y="3219842"/>
            <a:ext cx="2845526" cy="664797"/>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C8D42C"/>
              </a:buClr>
              <a:buSzPts val="1200"/>
              <a:buFont typeface="Arial"/>
              <a:buChar char="•"/>
            </a:pPr>
            <a:r>
              <a:rPr b="0" i="0" lang="es-PE" sz="1200" u="none" cap="none" strike="noStrike">
                <a:solidFill>
                  <a:schemeClr val="dk1"/>
                </a:solidFill>
                <a:latin typeface="Arial"/>
                <a:ea typeface="Arial"/>
                <a:cs typeface="Arial"/>
                <a:sym typeface="Arial"/>
              </a:rPr>
              <a:t>Tareas urgentes e importantes</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C8D42C"/>
              </a:buClr>
              <a:buSzPts val="1200"/>
              <a:buFont typeface="Arial"/>
              <a:buChar char="•"/>
            </a:pPr>
            <a:r>
              <a:rPr b="0" i="0" lang="es-PE" sz="1200" u="none" cap="none" strike="noStrike">
                <a:solidFill>
                  <a:schemeClr val="dk1"/>
                </a:solidFill>
                <a:latin typeface="Arial"/>
                <a:ea typeface="Arial"/>
                <a:cs typeface="Arial"/>
                <a:sym typeface="Arial"/>
              </a:rPr>
              <a:t>Herramientas para gestión </a:t>
            </a:r>
            <a:br>
              <a:rPr b="0" i="0" lang="es-PE" sz="1200" u="none" cap="none" strike="noStrike">
                <a:solidFill>
                  <a:schemeClr val="dk1"/>
                </a:solidFill>
                <a:latin typeface="Arial"/>
                <a:ea typeface="Arial"/>
                <a:cs typeface="Arial"/>
                <a:sym typeface="Arial"/>
              </a:rPr>
            </a:br>
            <a:r>
              <a:rPr b="0" i="0" lang="es-PE" sz="1200" u="none" cap="none" strike="noStrike">
                <a:solidFill>
                  <a:schemeClr val="dk1"/>
                </a:solidFill>
                <a:latin typeface="Arial"/>
                <a:ea typeface="Arial"/>
                <a:cs typeface="Arial"/>
                <a:sym typeface="Arial"/>
              </a:rPr>
              <a:t>del tiempo </a:t>
            </a:r>
            <a:endParaRPr b="0" i="0" sz="1400" u="none" cap="none" strike="noStrike">
              <a:solidFill>
                <a:srgbClr val="000000"/>
              </a:solidFill>
              <a:latin typeface="Arial"/>
              <a:ea typeface="Arial"/>
              <a:cs typeface="Arial"/>
              <a:sym typeface="Arial"/>
            </a:endParaRPr>
          </a:p>
        </p:txBody>
      </p:sp>
      <p:sp>
        <p:nvSpPr>
          <p:cNvPr id="53" name="Google Shape;53;p1"/>
          <p:cNvSpPr txBox="1"/>
          <p:nvPr/>
        </p:nvSpPr>
        <p:spPr>
          <a:xfrm>
            <a:off x="743902" y="1819386"/>
            <a:ext cx="1457648" cy="30777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2000"/>
              <a:buFont typeface="Arial"/>
              <a:buNone/>
            </a:pPr>
            <a:r>
              <a:rPr b="1" i="0" lang="es-PE" sz="2000" u="none" cap="none" strike="noStrike">
                <a:solidFill>
                  <a:srgbClr val="C8D42C"/>
                </a:solidFill>
                <a:latin typeface="Calibri"/>
                <a:ea typeface="Calibri"/>
                <a:cs typeface="Calibri"/>
                <a:sym typeface="Calibri"/>
              </a:rPr>
              <a:t>SESIÓN 13</a:t>
            </a:r>
            <a:endParaRPr b="0" i="0" sz="1400" u="none" cap="none" strike="noStrike">
              <a:solidFill>
                <a:srgbClr val="000000"/>
              </a:solidFill>
              <a:latin typeface="Arial"/>
              <a:ea typeface="Arial"/>
              <a:cs typeface="Arial"/>
              <a:sym typeface="Arial"/>
            </a:endParaRPr>
          </a:p>
        </p:txBody>
      </p:sp>
      <p:pic>
        <p:nvPicPr>
          <p:cNvPr id="54" name="Google Shape;54;p1"/>
          <p:cNvPicPr preferRelativeResize="0"/>
          <p:nvPr/>
        </p:nvPicPr>
        <p:blipFill rotWithShape="1">
          <a:blip r:embed="rId3">
            <a:alphaModFix/>
          </a:blip>
          <a:srcRect b="0" l="0" r="0" t="0"/>
          <a:stretch/>
        </p:blipFill>
        <p:spPr>
          <a:xfrm>
            <a:off x="507464" y="1883411"/>
            <a:ext cx="166865" cy="170453"/>
          </a:xfrm>
          <a:prstGeom prst="rect">
            <a:avLst/>
          </a:prstGeom>
          <a:noFill/>
          <a:ln>
            <a:noFill/>
          </a:ln>
        </p:spPr>
      </p:pic>
      <p:pic>
        <p:nvPicPr>
          <p:cNvPr id="55" name="Google Shape;55;p1"/>
          <p:cNvPicPr preferRelativeResize="0"/>
          <p:nvPr/>
        </p:nvPicPr>
        <p:blipFill rotWithShape="1">
          <a:blip r:embed="rId4">
            <a:alphaModFix/>
          </a:blip>
          <a:srcRect b="0" l="0" r="0" t="0"/>
          <a:stretch/>
        </p:blipFill>
        <p:spPr>
          <a:xfrm>
            <a:off x="3752850" y="0"/>
            <a:ext cx="5391150" cy="5715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0"/>
          <p:cNvSpPr txBox="1"/>
          <p:nvPr/>
        </p:nvSpPr>
        <p:spPr>
          <a:xfrm>
            <a:off x="515430" y="961517"/>
            <a:ext cx="8160258" cy="1970087"/>
          </a:xfrm>
          <a:prstGeom prst="rect">
            <a:avLst/>
          </a:prstGeom>
          <a:noFill/>
          <a:ln>
            <a:noFill/>
          </a:ln>
        </p:spPr>
        <p:txBody>
          <a:bodyPr anchorCtr="0" anchor="t" bIns="0" lIns="0" spcFirstLastPara="1" rIns="0" wrap="square" tIns="0">
            <a:spAutoFit/>
          </a:bodyPr>
          <a:lstStyle/>
          <a:p>
            <a:pPr indent="-217487" lvl="0" marL="2286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Dos tareas con consecuencias similares, son igualmente importantes. </a:t>
            </a:r>
            <a:endParaRPr b="0" i="0" sz="1400" u="none" cap="none" strike="noStrike">
              <a:solidFill>
                <a:srgbClr val="000000"/>
              </a:solidFill>
              <a:latin typeface="Arial"/>
              <a:ea typeface="Arial"/>
              <a:cs typeface="Arial"/>
              <a:sym typeface="Arial"/>
            </a:endParaRPr>
          </a:p>
          <a:p>
            <a:pPr indent="-115888" lvl="0" marL="228600" marR="0" rtl="0" algn="l">
              <a:lnSpc>
                <a:spcPct val="100000"/>
              </a:lnSpc>
              <a:spcBef>
                <a:spcPts val="0"/>
              </a:spcBef>
              <a:spcAft>
                <a:spcPts val="0"/>
              </a:spcAft>
              <a:buClr>
                <a:schemeClr val="dk1"/>
              </a:buClr>
              <a:buSzPts val="1600"/>
              <a:buFont typeface="Arial"/>
              <a:buNone/>
            </a:pPr>
            <a:r>
              <a:t/>
            </a:r>
            <a:endParaRPr b="0" i="0" sz="1600" u="none" cap="none" strike="noStrike">
              <a:solidFill>
                <a:srgbClr val="000000"/>
              </a:solidFill>
              <a:latin typeface="Calibri"/>
              <a:ea typeface="Calibri"/>
              <a:cs typeface="Calibri"/>
              <a:sym typeface="Calibri"/>
            </a:endParaRPr>
          </a:p>
          <a:p>
            <a:pPr indent="-217487" lvl="0" marL="2286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Entre dos tareas, la más importante será siempre la que cause efectos más graves en caso de no completarla.</a:t>
            </a:r>
            <a:endParaRPr b="0" i="0" sz="1400" u="none" cap="none" strike="noStrike">
              <a:solidFill>
                <a:srgbClr val="000000"/>
              </a:solidFill>
              <a:latin typeface="Arial"/>
              <a:ea typeface="Arial"/>
              <a:cs typeface="Arial"/>
              <a:sym typeface="Arial"/>
            </a:endParaRPr>
          </a:p>
          <a:p>
            <a:pPr indent="-115888" lvl="0" marL="228600" marR="0" rtl="0" algn="l">
              <a:lnSpc>
                <a:spcPct val="100000"/>
              </a:lnSpc>
              <a:spcBef>
                <a:spcPts val="0"/>
              </a:spcBef>
              <a:spcAft>
                <a:spcPts val="0"/>
              </a:spcAft>
              <a:buClr>
                <a:schemeClr val="dk1"/>
              </a:buClr>
              <a:buSzPts val="1600"/>
              <a:buFont typeface="Arial"/>
              <a:buNone/>
            </a:pPr>
            <a:r>
              <a:t/>
            </a:r>
            <a:endParaRPr b="0" i="0" sz="1600" u="none" cap="none" strike="noStrike">
              <a:solidFill>
                <a:srgbClr val="000000"/>
              </a:solidFill>
              <a:latin typeface="Calibri"/>
              <a:ea typeface="Calibri"/>
              <a:cs typeface="Calibri"/>
              <a:sym typeface="Calibri"/>
            </a:endParaRPr>
          </a:p>
          <a:p>
            <a:pPr indent="-217487" lvl="0" marL="2286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Aunque la tarea no cambie, las consecuencias pueden cambiar. Si lo hacen, la importancia de la tarea cambia también (aumenta o se reduce).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Calibri"/>
              <a:ea typeface="Calibri"/>
              <a:cs typeface="Calibri"/>
              <a:sym typeface="Calibri"/>
            </a:endParaRPr>
          </a:p>
        </p:txBody>
      </p:sp>
      <p:sp>
        <p:nvSpPr>
          <p:cNvPr id="143" name="Google Shape;143;p10"/>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1"/>
          <p:cNvSpPr/>
          <p:nvPr/>
        </p:nvSpPr>
        <p:spPr>
          <a:xfrm>
            <a:off x="512665" y="5009856"/>
            <a:ext cx="1787525" cy="18889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200"/>
              <a:buFont typeface="Noto Sans Symbols"/>
              <a:buNone/>
            </a:pPr>
            <a:r>
              <a:rPr b="0" i="0" lang="es-PE" sz="1200" u="none" cap="none" strike="noStrike">
                <a:solidFill>
                  <a:srgbClr val="000000"/>
                </a:solidFill>
                <a:latin typeface="Calibri"/>
                <a:ea typeface="Calibri"/>
                <a:cs typeface="Calibri"/>
                <a:sym typeface="Calibri"/>
              </a:rPr>
              <a:t> </a:t>
            </a:r>
            <a:r>
              <a:rPr b="1" i="1" lang="es-PE" sz="1200" u="none" cap="none" strike="noStrike">
                <a:solidFill>
                  <a:srgbClr val="000000"/>
                </a:solidFill>
                <a:latin typeface="Calibri"/>
                <a:ea typeface="Calibri"/>
                <a:cs typeface="Calibri"/>
                <a:sym typeface="Calibri"/>
              </a:rPr>
              <a:t>Stephen R. Covey</a:t>
            </a:r>
            <a:r>
              <a:rPr b="0" i="0" lang="es-PE" sz="12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150" name="Google Shape;150;p11"/>
          <p:cNvSpPr/>
          <p:nvPr/>
        </p:nvSpPr>
        <p:spPr>
          <a:xfrm>
            <a:off x="512976" y="961517"/>
            <a:ext cx="684847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CUADRANTE DE TAREAS URGENTES E IMPORTANTES</a:t>
            </a:r>
            <a:endParaRPr b="0" i="0" sz="1400" u="none" cap="none" strike="noStrike">
              <a:solidFill>
                <a:srgbClr val="000000"/>
              </a:solidFill>
              <a:latin typeface="Arial"/>
              <a:ea typeface="Arial"/>
              <a:cs typeface="Arial"/>
              <a:sym typeface="Arial"/>
            </a:endParaRPr>
          </a:p>
        </p:txBody>
      </p:sp>
      <p:sp>
        <p:nvSpPr>
          <p:cNvPr id="151" name="Google Shape;151;p11"/>
          <p:cNvSpPr/>
          <p:nvPr/>
        </p:nvSpPr>
        <p:spPr>
          <a:xfrm>
            <a:off x="1269567" y="2333154"/>
            <a:ext cx="1470582" cy="332115"/>
          </a:xfrm>
          <a:prstGeom prst="roundRect">
            <a:avLst>
              <a:gd fmla="val 0" name="adj"/>
            </a:avLst>
          </a:prstGeom>
          <a:solidFill>
            <a:srgbClr val="96AD00"/>
          </a:solidFill>
          <a:ln>
            <a:noFill/>
          </a:ln>
        </p:spPr>
        <p:txBody>
          <a:bodyPr anchorCtr="0" anchor="ctr" bIns="45700" lIns="144000"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1" i="0" lang="es-PE" sz="1300" u="none" cap="none" strike="noStrike">
                <a:solidFill>
                  <a:srgbClr val="FFFFFF"/>
                </a:solidFill>
                <a:latin typeface="Calibri"/>
                <a:ea typeface="Calibri"/>
                <a:cs typeface="Calibri"/>
                <a:sym typeface="Calibri"/>
              </a:rPr>
              <a:t>IMPORTANTE</a:t>
            </a:r>
            <a:endParaRPr b="0" i="0" sz="1400" u="none" cap="none" strike="noStrike">
              <a:solidFill>
                <a:srgbClr val="000000"/>
              </a:solidFill>
              <a:latin typeface="Arial"/>
              <a:ea typeface="Arial"/>
              <a:cs typeface="Arial"/>
              <a:sym typeface="Arial"/>
            </a:endParaRPr>
          </a:p>
        </p:txBody>
      </p:sp>
      <p:sp>
        <p:nvSpPr>
          <p:cNvPr id="152" name="Google Shape;152;p11"/>
          <p:cNvSpPr/>
          <p:nvPr/>
        </p:nvSpPr>
        <p:spPr>
          <a:xfrm>
            <a:off x="2967471" y="1593743"/>
            <a:ext cx="2339975" cy="1813306"/>
          </a:xfrm>
          <a:prstGeom prst="bevel">
            <a:avLst>
              <a:gd fmla="val 12500" name="adj"/>
            </a:avLst>
          </a:prstGeom>
          <a:noFill/>
          <a:ln>
            <a:noFill/>
          </a:ln>
        </p:spPr>
        <p:txBody>
          <a:bodyPr anchorCtr="0" anchor="ctr" bIns="45700" lIns="91425" spcFirstLastPara="1" rIns="91425" wrap="square" tIns="45700">
            <a:noAutofit/>
          </a:bodyPr>
          <a:lstStyle/>
          <a:p>
            <a:pPr indent="0" lvl="0" marL="0" marR="0" rtl="0" algn="ctr">
              <a:lnSpc>
                <a:spcPct val="107000"/>
              </a:lnSpc>
              <a:spcBef>
                <a:spcPts val="0"/>
              </a:spcBef>
              <a:spcAft>
                <a:spcPts val="0"/>
              </a:spcAft>
              <a:buClr>
                <a:srgbClr val="000000"/>
              </a:buClr>
              <a:buSzPts val="1400"/>
              <a:buFont typeface="Arial"/>
              <a:buNone/>
            </a:pPr>
            <a:r>
              <a:rPr b="0" i="0" lang="es-PE" sz="1400" u="none" cap="none" strike="noStrike">
                <a:solidFill>
                  <a:srgbClr val="000000"/>
                </a:solidFill>
                <a:latin typeface="Calibri"/>
                <a:ea typeface="Calibri"/>
                <a:cs typeface="Calibri"/>
                <a:sym typeface="Calibri"/>
              </a:rPr>
              <a:t>ACTIVIDADES</a:t>
            </a:r>
            <a:endParaRPr b="0" i="0" sz="1400" u="none" cap="none" strike="noStrike">
              <a:solidFill>
                <a:srgbClr val="000000"/>
              </a:solidFill>
              <a:latin typeface="Arial"/>
              <a:ea typeface="Arial"/>
              <a:cs typeface="Arial"/>
              <a:sym typeface="Arial"/>
            </a:endParaRPr>
          </a:p>
          <a:p>
            <a:pPr indent="-285739" lvl="0" marL="285739" marR="0" rtl="0" algn="l">
              <a:lnSpc>
                <a:spcPct val="107000"/>
              </a:lnSpc>
              <a:spcBef>
                <a:spcPts val="667"/>
              </a:spcBef>
              <a:spcAft>
                <a:spcPts val="0"/>
              </a:spcAft>
              <a:buClr>
                <a:srgbClr val="000000"/>
              </a:buClr>
              <a:buSzPts val="1400"/>
              <a:buFont typeface="Noto Sans Symbols"/>
              <a:buChar char="∙"/>
            </a:pPr>
            <a:r>
              <a:rPr b="0" i="0" lang="es-PE" sz="1400" u="none" cap="none" strike="noStrike">
                <a:solidFill>
                  <a:srgbClr val="000000"/>
                </a:solidFill>
                <a:latin typeface="Calibri"/>
                <a:ea typeface="Calibri"/>
                <a:cs typeface="Calibri"/>
                <a:sym typeface="Calibri"/>
              </a:rPr>
              <a:t>Crisis</a:t>
            </a:r>
            <a:endParaRPr b="0" i="0" sz="1400" u="none" cap="none" strike="noStrike">
              <a:solidFill>
                <a:srgbClr val="000000"/>
              </a:solidFill>
              <a:latin typeface="Arial"/>
              <a:ea typeface="Arial"/>
              <a:cs typeface="Arial"/>
              <a:sym typeface="Arial"/>
            </a:endParaRPr>
          </a:p>
          <a:p>
            <a:pPr indent="-285739" lvl="0" marL="285739" marR="0" rtl="0" algn="l">
              <a:lnSpc>
                <a:spcPct val="107000"/>
              </a:lnSpc>
              <a:spcBef>
                <a:spcPts val="0"/>
              </a:spcBef>
              <a:spcAft>
                <a:spcPts val="0"/>
              </a:spcAft>
              <a:buClr>
                <a:srgbClr val="000000"/>
              </a:buClr>
              <a:buSzPts val="1400"/>
              <a:buFont typeface="Noto Sans Symbols"/>
              <a:buChar char="∙"/>
            </a:pPr>
            <a:r>
              <a:rPr b="0" i="0" lang="es-PE" sz="1400" u="none" cap="none" strike="noStrike">
                <a:solidFill>
                  <a:srgbClr val="000000"/>
                </a:solidFill>
                <a:latin typeface="Calibri"/>
                <a:ea typeface="Calibri"/>
                <a:cs typeface="Calibri"/>
                <a:sym typeface="Calibri"/>
              </a:rPr>
              <a:t>Proyectos apremiantes</a:t>
            </a:r>
            <a:endParaRPr b="0" i="0" sz="1400" u="none" cap="none" strike="noStrike">
              <a:solidFill>
                <a:srgbClr val="000000"/>
              </a:solidFill>
              <a:latin typeface="Arial"/>
              <a:ea typeface="Arial"/>
              <a:cs typeface="Arial"/>
              <a:sym typeface="Arial"/>
            </a:endParaRPr>
          </a:p>
          <a:p>
            <a:pPr indent="-285739" lvl="0" marL="285739" marR="0" rtl="0" algn="l">
              <a:lnSpc>
                <a:spcPct val="107000"/>
              </a:lnSpc>
              <a:spcBef>
                <a:spcPts val="0"/>
              </a:spcBef>
              <a:spcAft>
                <a:spcPts val="0"/>
              </a:spcAft>
              <a:buClr>
                <a:srgbClr val="000000"/>
              </a:buClr>
              <a:buSzPts val="1400"/>
              <a:buFont typeface="Noto Sans Symbols"/>
              <a:buChar char="∙"/>
            </a:pPr>
            <a:r>
              <a:rPr b="0" i="0" lang="es-PE" sz="1400" u="none" cap="none" strike="noStrike">
                <a:solidFill>
                  <a:srgbClr val="000000"/>
                </a:solidFill>
                <a:latin typeface="Calibri"/>
                <a:ea typeface="Calibri"/>
                <a:cs typeface="Calibri"/>
                <a:sym typeface="Calibri"/>
              </a:rPr>
              <a:t>Proyectos a punto de vencer</a:t>
            </a:r>
            <a:endParaRPr b="0" i="0" sz="1400" u="none" cap="none" strike="noStrike">
              <a:solidFill>
                <a:srgbClr val="000000"/>
              </a:solidFill>
              <a:latin typeface="Arial"/>
              <a:ea typeface="Arial"/>
              <a:cs typeface="Arial"/>
              <a:sym typeface="Arial"/>
            </a:endParaRPr>
          </a:p>
        </p:txBody>
      </p:sp>
      <p:sp>
        <p:nvSpPr>
          <p:cNvPr id="153" name="Google Shape;153;p11"/>
          <p:cNvSpPr/>
          <p:nvPr/>
        </p:nvSpPr>
        <p:spPr>
          <a:xfrm>
            <a:off x="3025063" y="1319115"/>
            <a:ext cx="2328421" cy="332115"/>
          </a:xfrm>
          <a:prstGeom prst="roundRect">
            <a:avLst>
              <a:gd fmla="val 0" name="adj"/>
            </a:avLst>
          </a:prstGeom>
          <a:solidFill>
            <a:srgbClr val="009FA7"/>
          </a:solidFill>
          <a:ln>
            <a:noFill/>
          </a:ln>
        </p:spPr>
        <p:txBody>
          <a:bodyPr anchorCtr="0" anchor="ctr" bIns="45700" lIns="144000"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rgbClr val="FFFFFF"/>
                </a:solidFill>
                <a:latin typeface="Calibri"/>
                <a:ea typeface="Calibri"/>
                <a:cs typeface="Calibri"/>
                <a:sym typeface="Calibri"/>
              </a:rPr>
              <a:t>URGENTE</a:t>
            </a:r>
            <a:endParaRPr b="0" i="0" sz="1400" u="none" cap="none" strike="noStrike">
              <a:solidFill>
                <a:srgbClr val="000000"/>
              </a:solidFill>
              <a:latin typeface="Arial"/>
              <a:ea typeface="Arial"/>
              <a:cs typeface="Arial"/>
              <a:sym typeface="Arial"/>
            </a:endParaRPr>
          </a:p>
        </p:txBody>
      </p:sp>
      <p:sp>
        <p:nvSpPr>
          <p:cNvPr id="154" name="Google Shape;154;p11"/>
          <p:cNvSpPr/>
          <p:nvPr/>
        </p:nvSpPr>
        <p:spPr>
          <a:xfrm>
            <a:off x="3025063" y="1696768"/>
            <a:ext cx="2328421" cy="1604886"/>
          </a:xfrm>
          <a:prstGeom prst="roundRect">
            <a:avLst>
              <a:gd fmla="val 0" name="adj"/>
            </a:avLst>
          </a:prstGeom>
          <a:solidFill>
            <a:srgbClr val="D2EFF4"/>
          </a:solidFill>
          <a:ln>
            <a:noFill/>
          </a:ln>
        </p:spPr>
        <p:txBody>
          <a:bodyPr anchorCtr="0" anchor="t" bIns="45700" lIns="144000" spcFirstLastPara="1" rIns="91425" wrap="square" tIns="144000">
            <a:noAutofit/>
          </a:bodyPr>
          <a:lstStyle/>
          <a:p>
            <a:pPr indent="0" lvl="0" marL="0" marR="0" rtl="0" algn="ctr">
              <a:lnSpc>
                <a:spcPct val="148571"/>
              </a:lnSpc>
              <a:spcBef>
                <a:spcPts val="0"/>
              </a:spcBef>
              <a:spcAft>
                <a:spcPts val="0"/>
              </a:spcAft>
              <a:buClr>
                <a:srgbClr val="000000"/>
              </a:buClr>
              <a:buSzPts val="1400"/>
              <a:buFont typeface="Arial"/>
              <a:buNone/>
            </a:pPr>
            <a:r>
              <a:rPr b="1" i="0" lang="es-PE" sz="1400" u="none" cap="none" strike="noStrike">
                <a:solidFill>
                  <a:srgbClr val="000000"/>
                </a:solidFill>
                <a:latin typeface="Calibri"/>
                <a:ea typeface="Calibri"/>
                <a:cs typeface="Calibri"/>
                <a:sym typeface="Calibri"/>
              </a:rPr>
              <a:t>ACTIVIDADES</a:t>
            </a:r>
            <a:endParaRPr b="0" i="0" sz="1400" u="none" cap="none" strike="noStrike">
              <a:solidFill>
                <a:srgbClr val="000000"/>
              </a:solidFill>
              <a:latin typeface="Arial"/>
              <a:ea typeface="Arial"/>
              <a:cs typeface="Arial"/>
              <a:sym typeface="Arial"/>
            </a:endParaRPr>
          </a:p>
          <a:p>
            <a:pPr indent="-139700" lvl="0" marL="139700" marR="0" rtl="0" algn="l">
              <a:lnSpc>
                <a:spcPct val="100000"/>
              </a:lnSpc>
              <a:spcBef>
                <a:spcPts val="0"/>
              </a:spcBef>
              <a:spcAft>
                <a:spcPts val="0"/>
              </a:spcAft>
              <a:buClr>
                <a:srgbClr val="00B1C2"/>
              </a:buClr>
              <a:buSzPts val="1400"/>
              <a:buFont typeface="Arial"/>
              <a:buChar char="•"/>
            </a:pPr>
            <a:r>
              <a:rPr b="0" i="0" lang="es-PE" sz="1400" u="none" cap="none" strike="noStrike">
                <a:solidFill>
                  <a:srgbClr val="000000"/>
                </a:solidFill>
                <a:latin typeface="Calibri"/>
                <a:ea typeface="Calibri"/>
                <a:cs typeface="Calibri"/>
                <a:sym typeface="Calibri"/>
              </a:rPr>
              <a:t>Crisis</a:t>
            </a:r>
            <a:endParaRPr b="0" i="0" sz="1400" u="none" cap="none" strike="noStrike">
              <a:solidFill>
                <a:srgbClr val="000000"/>
              </a:solidFill>
              <a:latin typeface="Arial"/>
              <a:ea typeface="Arial"/>
              <a:cs typeface="Arial"/>
              <a:sym typeface="Arial"/>
            </a:endParaRPr>
          </a:p>
          <a:p>
            <a:pPr indent="-139700" lvl="0" marL="139700" marR="0" rtl="0" algn="l">
              <a:lnSpc>
                <a:spcPct val="100000"/>
              </a:lnSpc>
              <a:spcBef>
                <a:spcPts val="0"/>
              </a:spcBef>
              <a:spcAft>
                <a:spcPts val="0"/>
              </a:spcAft>
              <a:buClr>
                <a:srgbClr val="00B1C2"/>
              </a:buClr>
              <a:buSzPts val="1400"/>
              <a:buFont typeface="Arial"/>
              <a:buChar char="•"/>
            </a:pPr>
            <a:r>
              <a:rPr b="0" i="0" lang="es-PE" sz="1400" u="none" cap="none" strike="noStrike">
                <a:solidFill>
                  <a:srgbClr val="000000"/>
                </a:solidFill>
                <a:latin typeface="Calibri"/>
                <a:ea typeface="Calibri"/>
                <a:cs typeface="Calibri"/>
                <a:sym typeface="Calibri"/>
              </a:rPr>
              <a:t>Proyectos apremiantes</a:t>
            </a:r>
            <a:endParaRPr b="0" i="0" sz="1400" u="none" cap="none" strike="noStrike">
              <a:solidFill>
                <a:srgbClr val="000000"/>
              </a:solidFill>
              <a:latin typeface="Arial"/>
              <a:ea typeface="Arial"/>
              <a:cs typeface="Arial"/>
              <a:sym typeface="Arial"/>
            </a:endParaRPr>
          </a:p>
          <a:p>
            <a:pPr indent="-139700" lvl="0" marL="139700" marR="0" rtl="0" algn="l">
              <a:lnSpc>
                <a:spcPct val="100000"/>
              </a:lnSpc>
              <a:spcBef>
                <a:spcPts val="0"/>
              </a:spcBef>
              <a:spcAft>
                <a:spcPts val="0"/>
              </a:spcAft>
              <a:buClr>
                <a:srgbClr val="00B1C2"/>
              </a:buClr>
              <a:buSzPts val="1400"/>
              <a:buFont typeface="Arial"/>
              <a:buChar char="•"/>
            </a:pPr>
            <a:r>
              <a:rPr b="0" i="0" lang="es-PE" sz="1400" u="none" cap="none" strike="noStrike">
                <a:solidFill>
                  <a:srgbClr val="000000"/>
                </a:solidFill>
                <a:latin typeface="Calibri"/>
                <a:ea typeface="Calibri"/>
                <a:cs typeface="Calibri"/>
                <a:sym typeface="Calibri"/>
              </a:rPr>
              <a:t>Proyectos a punto </a:t>
            </a:r>
            <a:br>
              <a:rPr b="0" i="0" lang="es-PE" sz="1400" u="none" cap="none" strike="noStrike">
                <a:solidFill>
                  <a:srgbClr val="000000"/>
                </a:solidFill>
                <a:latin typeface="Calibri"/>
                <a:ea typeface="Calibri"/>
                <a:cs typeface="Calibri"/>
                <a:sym typeface="Calibri"/>
              </a:rPr>
            </a:br>
            <a:r>
              <a:rPr b="0" i="0" lang="es-PE" sz="1400" u="none" cap="none" strike="noStrike">
                <a:solidFill>
                  <a:srgbClr val="000000"/>
                </a:solidFill>
                <a:latin typeface="Calibri"/>
                <a:ea typeface="Calibri"/>
                <a:cs typeface="Calibri"/>
                <a:sym typeface="Calibri"/>
              </a:rPr>
              <a:t>de vencer</a:t>
            </a:r>
            <a:endParaRPr b="0" i="0" sz="1400" u="none" cap="none" strike="noStrike">
              <a:solidFill>
                <a:srgbClr val="000000"/>
              </a:solidFill>
              <a:latin typeface="Arial"/>
              <a:ea typeface="Arial"/>
              <a:cs typeface="Arial"/>
              <a:sym typeface="Arial"/>
            </a:endParaRPr>
          </a:p>
        </p:txBody>
      </p:sp>
      <p:sp>
        <p:nvSpPr>
          <p:cNvPr id="155" name="Google Shape;155;p11"/>
          <p:cNvSpPr/>
          <p:nvPr/>
        </p:nvSpPr>
        <p:spPr>
          <a:xfrm>
            <a:off x="3025063" y="3376689"/>
            <a:ext cx="2328421" cy="1604886"/>
          </a:xfrm>
          <a:prstGeom prst="roundRect">
            <a:avLst>
              <a:gd fmla="val 0" name="adj"/>
            </a:avLst>
          </a:prstGeom>
          <a:solidFill>
            <a:srgbClr val="E8D9E8"/>
          </a:solidFill>
          <a:ln>
            <a:noFill/>
          </a:ln>
        </p:spPr>
        <p:txBody>
          <a:bodyPr anchorCtr="0" anchor="t" bIns="45700" lIns="144000" spcFirstLastPara="1" rIns="91425" wrap="square" tIns="144000">
            <a:noAutofit/>
          </a:bodyPr>
          <a:lstStyle/>
          <a:p>
            <a:pPr indent="0" lvl="0" marL="0" marR="0" rtl="0" algn="ctr">
              <a:lnSpc>
                <a:spcPct val="134285"/>
              </a:lnSpc>
              <a:spcBef>
                <a:spcPts val="0"/>
              </a:spcBef>
              <a:spcAft>
                <a:spcPts val="0"/>
              </a:spcAft>
              <a:buClr>
                <a:srgbClr val="000000"/>
              </a:buClr>
              <a:buSzPts val="1400"/>
              <a:buFont typeface="Arial"/>
              <a:buNone/>
            </a:pPr>
            <a:r>
              <a:rPr b="1" i="0" lang="es-PE" sz="1400" u="none" cap="none" strike="noStrike">
                <a:solidFill>
                  <a:srgbClr val="000000"/>
                </a:solidFill>
                <a:latin typeface="Calibri"/>
                <a:ea typeface="Calibri"/>
                <a:cs typeface="Calibri"/>
                <a:sym typeface="Calibri"/>
              </a:rPr>
              <a:t>ACTIVIDADES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Interrupciones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Llamadas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Correos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Reuniones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Cuestiones inmediatas</a:t>
            </a:r>
            <a:endParaRPr b="0" i="0" sz="1400" u="none" cap="none" strike="noStrike">
              <a:solidFill>
                <a:srgbClr val="000000"/>
              </a:solidFill>
              <a:latin typeface="Arial"/>
              <a:ea typeface="Arial"/>
              <a:cs typeface="Arial"/>
              <a:sym typeface="Arial"/>
            </a:endParaRPr>
          </a:p>
        </p:txBody>
      </p:sp>
      <p:sp>
        <p:nvSpPr>
          <p:cNvPr id="156" name="Google Shape;156;p11"/>
          <p:cNvSpPr/>
          <p:nvPr/>
        </p:nvSpPr>
        <p:spPr>
          <a:xfrm>
            <a:off x="1269567" y="4013074"/>
            <a:ext cx="1470582" cy="332115"/>
          </a:xfrm>
          <a:prstGeom prst="roundRect">
            <a:avLst>
              <a:gd fmla="val 0" name="adj"/>
            </a:avLst>
          </a:prstGeom>
          <a:solidFill>
            <a:srgbClr val="772978"/>
          </a:solidFill>
          <a:ln>
            <a:noFill/>
          </a:ln>
        </p:spPr>
        <p:txBody>
          <a:bodyPr anchorCtr="0" anchor="ctr" bIns="45700" lIns="144000"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1" i="0" lang="es-PE" sz="1300" u="none" cap="none" strike="noStrike">
                <a:solidFill>
                  <a:srgbClr val="FFFFFF"/>
                </a:solidFill>
                <a:latin typeface="Calibri"/>
                <a:ea typeface="Calibri"/>
                <a:cs typeface="Calibri"/>
                <a:sym typeface="Calibri"/>
              </a:rPr>
              <a:t>NO IMPORTANTE</a:t>
            </a:r>
            <a:endParaRPr b="0" i="0" sz="1400" u="none" cap="none" strike="noStrike">
              <a:solidFill>
                <a:srgbClr val="000000"/>
              </a:solidFill>
              <a:latin typeface="Arial"/>
              <a:ea typeface="Arial"/>
              <a:cs typeface="Arial"/>
              <a:sym typeface="Arial"/>
            </a:endParaRPr>
          </a:p>
        </p:txBody>
      </p:sp>
      <p:sp>
        <p:nvSpPr>
          <p:cNvPr id="157" name="Google Shape;157;p11"/>
          <p:cNvSpPr/>
          <p:nvPr/>
        </p:nvSpPr>
        <p:spPr>
          <a:xfrm>
            <a:off x="5488421" y="1593743"/>
            <a:ext cx="2339975" cy="1813306"/>
          </a:xfrm>
          <a:prstGeom prst="bevel">
            <a:avLst>
              <a:gd fmla="val 12500" name="adj"/>
            </a:avLst>
          </a:prstGeom>
          <a:noFill/>
          <a:ln>
            <a:noFill/>
          </a:ln>
        </p:spPr>
        <p:txBody>
          <a:bodyPr anchorCtr="0" anchor="ctr" bIns="45700" lIns="91425" spcFirstLastPara="1" rIns="91425" wrap="square" tIns="45700">
            <a:noAutofit/>
          </a:bodyPr>
          <a:lstStyle/>
          <a:p>
            <a:pPr indent="0" lvl="0" marL="0" marR="0" rtl="0" algn="ctr">
              <a:lnSpc>
                <a:spcPct val="107000"/>
              </a:lnSpc>
              <a:spcBef>
                <a:spcPts val="0"/>
              </a:spcBef>
              <a:spcAft>
                <a:spcPts val="0"/>
              </a:spcAft>
              <a:buClr>
                <a:srgbClr val="000000"/>
              </a:buClr>
              <a:buSzPts val="1400"/>
              <a:buFont typeface="Arial"/>
              <a:buNone/>
            </a:pPr>
            <a:r>
              <a:rPr b="0" i="0" lang="es-PE" sz="1400" u="none" cap="none" strike="noStrike">
                <a:solidFill>
                  <a:srgbClr val="000000"/>
                </a:solidFill>
                <a:latin typeface="Calibri"/>
                <a:ea typeface="Calibri"/>
                <a:cs typeface="Calibri"/>
                <a:sym typeface="Calibri"/>
              </a:rPr>
              <a:t>ACTIVIDADES</a:t>
            </a:r>
            <a:endParaRPr b="0" i="0" sz="1400" u="none" cap="none" strike="noStrike">
              <a:solidFill>
                <a:srgbClr val="000000"/>
              </a:solidFill>
              <a:latin typeface="Arial"/>
              <a:ea typeface="Arial"/>
              <a:cs typeface="Arial"/>
              <a:sym typeface="Arial"/>
            </a:endParaRPr>
          </a:p>
          <a:p>
            <a:pPr indent="-285739" lvl="0" marL="285739" marR="0" rtl="0" algn="l">
              <a:lnSpc>
                <a:spcPct val="107000"/>
              </a:lnSpc>
              <a:spcBef>
                <a:spcPts val="667"/>
              </a:spcBef>
              <a:spcAft>
                <a:spcPts val="0"/>
              </a:spcAft>
              <a:buClr>
                <a:srgbClr val="000000"/>
              </a:buClr>
              <a:buSzPts val="1400"/>
              <a:buFont typeface="Noto Sans Symbols"/>
              <a:buChar char="∙"/>
            </a:pPr>
            <a:r>
              <a:rPr b="0" i="0" lang="es-PE" sz="1400" u="none" cap="none" strike="noStrike">
                <a:solidFill>
                  <a:srgbClr val="000000"/>
                </a:solidFill>
                <a:latin typeface="Calibri"/>
                <a:ea typeface="Calibri"/>
                <a:cs typeface="Calibri"/>
                <a:sym typeface="Calibri"/>
              </a:rPr>
              <a:t>Crisis</a:t>
            </a:r>
            <a:endParaRPr b="0" i="0" sz="1400" u="none" cap="none" strike="noStrike">
              <a:solidFill>
                <a:srgbClr val="000000"/>
              </a:solidFill>
              <a:latin typeface="Arial"/>
              <a:ea typeface="Arial"/>
              <a:cs typeface="Arial"/>
              <a:sym typeface="Arial"/>
            </a:endParaRPr>
          </a:p>
          <a:p>
            <a:pPr indent="-285739" lvl="0" marL="285739" marR="0" rtl="0" algn="l">
              <a:lnSpc>
                <a:spcPct val="107000"/>
              </a:lnSpc>
              <a:spcBef>
                <a:spcPts val="0"/>
              </a:spcBef>
              <a:spcAft>
                <a:spcPts val="0"/>
              </a:spcAft>
              <a:buClr>
                <a:srgbClr val="000000"/>
              </a:buClr>
              <a:buSzPts val="1400"/>
              <a:buFont typeface="Noto Sans Symbols"/>
              <a:buChar char="∙"/>
            </a:pPr>
            <a:r>
              <a:rPr b="0" i="0" lang="es-PE" sz="1400" u="none" cap="none" strike="noStrike">
                <a:solidFill>
                  <a:srgbClr val="000000"/>
                </a:solidFill>
                <a:latin typeface="Calibri"/>
                <a:ea typeface="Calibri"/>
                <a:cs typeface="Calibri"/>
                <a:sym typeface="Calibri"/>
              </a:rPr>
              <a:t>Proyectos apremiantes</a:t>
            </a:r>
            <a:endParaRPr b="0" i="0" sz="1400" u="none" cap="none" strike="noStrike">
              <a:solidFill>
                <a:srgbClr val="000000"/>
              </a:solidFill>
              <a:latin typeface="Arial"/>
              <a:ea typeface="Arial"/>
              <a:cs typeface="Arial"/>
              <a:sym typeface="Arial"/>
            </a:endParaRPr>
          </a:p>
          <a:p>
            <a:pPr indent="-285739" lvl="0" marL="285739" marR="0" rtl="0" algn="l">
              <a:lnSpc>
                <a:spcPct val="107000"/>
              </a:lnSpc>
              <a:spcBef>
                <a:spcPts val="0"/>
              </a:spcBef>
              <a:spcAft>
                <a:spcPts val="0"/>
              </a:spcAft>
              <a:buClr>
                <a:srgbClr val="000000"/>
              </a:buClr>
              <a:buSzPts val="1400"/>
              <a:buFont typeface="Noto Sans Symbols"/>
              <a:buChar char="∙"/>
            </a:pPr>
            <a:r>
              <a:rPr b="0" i="0" lang="es-PE" sz="1400" u="none" cap="none" strike="noStrike">
                <a:solidFill>
                  <a:srgbClr val="000000"/>
                </a:solidFill>
                <a:latin typeface="Calibri"/>
                <a:ea typeface="Calibri"/>
                <a:cs typeface="Calibri"/>
                <a:sym typeface="Calibri"/>
              </a:rPr>
              <a:t>Proyectos a punto de vencer</a:t>
            </a:r>
            <a:endParaRPr b="0" i="0" sz="1400" u="none" cap="none" strike="noStrike">
              <a:solidFill>
                <a:srgbClr val="000000"/>
              </a:solidFill>
              <a:latin typeface="Arial"/>
              <a:ea typeface="Arial"/>
              <a:cs typeface="Arial"/>
              <a:sym typeface="Arial"/>
            </a:endParaRPr>
          </a:p>
        </p:txBody>
      </p:sp>
      <p:sp>
        <p:nvSpPr>
          <p:cNvPr id="158" name="Google Shape;158;p11"/>
          <p:cNvSpPr/>
          <p:nvPr/>
        </p:nvSpPr>
        <p:spPr>
          <a:xfrm>
            <a:off x="5546013" y="1319115"/>
            <a:ext cx="2328421" cy="332115"/>
          </a:xfrm>
          <a:prstGeom prst="roundRect">
            <a:avLst>
              <a:gd fmla="val 0" name="adj"/>
            </a:avLst>
          </a:prstGeom>
          <a:solidFill>
            <a:srgbClr val="009FA7"/>
          </a:solidFill>
          <a:ln>
            <a:noFill/>
          </a:ln>
        </p:spPr>
        <p:txBody>
          <a:bodyPr anchorCtr="0" anchor="ctr" bIns="45700" lIns="144000"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rgbClr val="FFFFFF"/>
                </a:solidFill>
                <a:latin typeface="Calibri"/>
                <a:ea typeface="Calibri"/>
                <a:cs typeface="Calibri"/>
                <a:sym typeface="Calibri"/>
              </a:rPr>
              <a:t>NO URGENTE</a:t>
            </a:r>
            <a:endParaRPr b="0" i="0" sz="1400" u="none" cap="none" strike="noStrike">
              <a:solidFill>
                <a:srgbClr val="000000"/>
              </a:solidFill>
              <a:latin typeface="Arial"/>
              <a:ea typeface="Arial"/>
              <a:cs typeface="Arial"/>
              <a:sym typeface="Arial"/>
            </a:endParaRPr>
          </a:p>
        </p:txBody>
      </p:sp>
      <p:sp>
        <p:nvSpPr>
          <p:cNvPr id="159" name="Google Shape;159;p11"/>
          <p:cNvSpPr/>
          <p:nvPr/>
        </p:nvSpPr>
        <p:spPr>
          <a:xfrm>
            <a:off x="5546013" y="1696768"/>
            <a:ext cx="2328421" cy="1604886"/>
          </a:xfrm>
          <a:prstGeom prst="roundRect">
            <a:avLst>
              <a:gd fmla="val 0" name="adj"/>
            </a:avLst>
          </a:prstGeom>
          <a:solidFill>
            <a:srgbClr val="D2EFF4"/>
          </a:solidFill>
          <a:ln>
            <a:noFill/>
          </a:ln>
        </p:spPr>
        <p:txBody>
          <a:bodyPr anchorCtr="0" anchor="t" bIns="45700" lIns="144000" spcFirstLastPara="1" rIns="91425" wrap="square" tIns="144000">
            <a:noAutofit/>
          </a:bodyPr>
          <a:lstStyle/>
          <a:p>
            <a:pPr indent="0" lvl="0" marL="0" marR="0" rtl="0" algn="ctr">
              <a:lnSpc>
                <a:spcPct val="148571"/>
              </a:lnSpc>
              <a:spcBef>
                <a:spcPts val="0"/>
              </a:spcBef>
              <a:spcAft>
                <a:spcPts val="0"/>
              </a:spcAft>
              <a:buClr>
                <a:srgbClr val="000000"/>
              </a:buClr>
              <a:buSzPts val="1400"/>
              <a:buFont typeface="Arial"/>
              <a:buNone/>
            </a:pPr>
            <a:r>
              <a:rPr b="1" i="0" lang="es-PE" sz="1400" u="none" cap="none" strike="noStrike">
                <a:solidFill>
                  <a:srgbClr val="000000"/>
                </a:solidFill>
                <a:latin typeface="Calibri"/>
                <a:ea typeface="Calibri"/>
                <a:cs typeface="Calibri"/>
                <a:sym typeface="Calibri"/>
              </a:rPr>
              <a:t>ACTIVIDADES</a:t>
            </a:r>
            <a:endParaRPr b="0" i="0" sz="1400" u="none" cap="none" strike="noStrike">
              <a:solidFill>
                <a:srgbClr val="000000"/>
              </a:solidFill>
              <a:latin typeface="Arial"/>
              <a:ea typeface="Arial"/>
              <a:cs typeface="Arial"/>
              <a:sym typeface="Arial"/>
            </a:endParaRPr>
          </a:p>
          <a:p>
            <a:pPr indent="-139700" lvl="0" marL="139700" marR="0" rtl="0" algn="l">
              <a:lnSpc>
                <a:spcPct val="100000"/>
              </a:lnSpc>
              <a:spcBef>
                <a:spcPts val="0"/>
              </a:spcBef>
              <a:spcAft>
                <a:spcPts val="0"/>
              </a:spcAft>
              <a:buClr>
                <a:srgbClr val="00B1C2"/>
              </a:buClr>
              <a:buSzPts val="1400"/>
              <a:buFont typeface="Arial"/>
              <a:buChar char="•"/>
            </a:pPr>
            <a:r>
              <a:rPr b="0" i="0" lang="es-PE" sz="1400" u="none" cap="none" strike="noStrike">
                <a:solidFill>
                  <a:srgbClr val="000000"/>
                </a:solidFill>
                <a:latin typeface="Calibri"/>
                <a:ea typeface="Calibri"/>
                <a:cs typeface="Calibri"/>
                <a:sym typeface="Calibri"/>
              </a:rPr>
              <a:t>Prevención</a:t>
            </a:r>
            <a:endParaRPr b="0" i="0" sz="1400" u="none" cap="none" strike="noStrike">
              <a:solidFill>
                <a:srgbClr val="000000"/>
              </a:solidFill>
              <a:latin typeface="Arial"/>
              <a:ea typeface="Arial"/>
              <a:cs typeface="Arial"/>
              <a:sym typeface="Arial"/>
            </a:endParaRPr>
          </a:p>
          <a:p>
            <a:pPr indent="-139700" lvl="0" marL="139700" marR="0" rtl="0" algn="l">
              <a:lnSpc>
                <a:spcPct val="100000"/>
              </a:lnSpc>
              <a:spcBef>
                <a:spcPts val="0"/>
              </a:spcBef>
              <a:spcAft>
                <a:spcPts val="0"/>
              </a:spcAft>
              <a:buClr>
                <a:srgbClr val="00B1C2"/>
              </a:buClr>
              <a:buSzPts val="1400"/>
              <a:buFont typeface="Arial"/>
              <a:buChar char="•"/>
            </a:pPr>
            <a:r>
              <a:rPr b="0" i="0" lang="es-PE" sz="1400" u="none" cap="none" strike="noStrike">
                <a:solidFill>
                  <a:srgbClr val="000000"/>
                </a:solidFill>
                <a:latin typeface="Calibri"/>
                <a:ea typeface="Calibri"/>
                <a:cs typeface="Calibri"/>
                <a:sym typeface="Calibri"/>
              </a:rPr>
              <a:t>Estrategias, planes</a:t>
            </a:r>
            <a:endParaRPr b="0" i="0" sz="1400" u="none" cap="none" strike="noStrike">
              <a:solidFill>
                <a:srgbClr val="000000"/>
              </a:solidFill>
              <a:latin typeface="Arial"/>
              <a:ea typeface="Arial"/>
              <a:cs typeface="Arial"/>
              <a:sym typeface="Arial"/>
            </a:endParaRPr>
          </a:p>
          <a:p>
            <a:pPr indent="-139700" lvl="0" marL="139700" marR="0" rtl="0" algn="l">
              <a:lnSpc>
                <a:spcPct val="100000"/>
              </a:lnSpc>
              <a:spcBef>
                <a:spcPts val="0"/>
              </a:spcBef>
              <a:spcAft>
                <a:spcPts val="0"/>
              </a:spcAft>
              <a:buClr>
                <a:srgbClr val="00B1C2"/>
              </a:buClr>
              <a:buSzPts val="1400"/>
              <a:buFont typeface="Arial"/>
              <a:buChar char="•"/>
            </a:pPr>
            <a:r>
              <a:rPr b="0" i="0" lang="es-PE" sz="1400" u="none" cap="none" strike="noStrike">
                <a:solidFill>
                  <a:srgbClr val="000000"/>
                </a:solidFill>
                <a:latin typeface="Calibri"/>
                <a:ea typeface="Calibri"/>
                <a:cs typeface="Calibri"/>
                <a:sym typeface="Calibri"/>
              </a:rPr>
              <a:t>Construcción de relaciones</a:t>
            </a:r>
            <a:endParaRPr b="0" i="0" sz="1400" u="none" cap="none" strike="noStrike">
              <a:solidFill>
                <a:srgbClr val="000000"/>
              </a:solidFill>
              <a:latin typeface="Arial"/>
              <a:ea typeface="Arial"/>
              <a:cs typeface="Arial"/>
              <a:sym typeface="Arial"/>
            </a:endParaRPr>
          </a:p>
          <a:p>
            <a:pPr indent="-139700" lvl="0" marL="139700" marR="0" rtl="0" algn="l">
              <a:lnSpc>
                <a:spcPct val="100000"/>
              </a:lnSpc>
              <a:spcBef>
                <a:spcPts val="0"/>
              </a:spcBef>
              <a:spcAft>
                <a:spcPts val="0"/>
              </a:spcAft>
              <a:buClr>
                <a:srgbClr val="00B1C2"/>
              </a:buClr>
              <a:buSzPts val="1400"/>
              <a:buFont typeface="Arial"/>
              <a:buChar char="•"/>
            </a:pPr>
            <a:r>
              <a:rPr b="0" i="0" lang="es-PE" sz="1400" u="none" cap="none" strike="noStrike">
                <a:solidFill>
                  <a:srgbClr val="000000"/>
                </a:solidFill>
                <a:latin typeface="Calibri"/>
                <a:ea typeface="Calibri"/>
                <a:cs typeface="Calibri"/>
                <a:sym typeface="Calibri"/>
              </a:rPr>
              <a:t>Recreación y salud</a:t>
            </a:r>
            <a:endParaRPr b="0" i="0" sz="1400" u="none" cap="none" strike="noStrike">
              <a:solidFill>
                <a:srgbClr val="000000"/>
              </a:solidFill>
              <a:latin typeface="Arial"/>
              <a:ea typeface="Arial"/>
              <a:cs typeface="Arial"/>
              <a:sym typeface="Arial"/>
            </a:endParaRPr>
          </a:p>
          <a:p>
            <a:pPr indent="-4763" lvl="0" marL="93663" marR="0" rtl="0" algn="l">
              <a:lnSpc>
                <a:spcPct val="100000"/>
              </a:lnSpc>
              <a:spcBef>
                <a:spcPts val="0"/>
              </a:spcBef>
              <a:spcAft>
                <a:spcPts val="0"/>
              </a:spcAft>
              <a:buClr>
                <a:srgbClr val="00B1C2"/>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60" name="Google Shape;160;p11"/>
          <p:cNvSpPr/>
          <p:nvPr/>
        </p:nvSpPr>
        <p:spPr>
          <a:xfrm>
            <a:off x="5546013" y="3376689"/>
            <a:ext cx="2328421" cy="1604886"/>
          </a:xfrm>
          <a:prstGeom prst="roundRect">
            <a:avLst>
              <a:gd fmla="val 0" name="adj"/>
            </a:avLst>
          </a:prstGeom>
          <a:solidFill>
            <a:srgbClr val="E8D9E8"/>
          </a:solidFill>
          <a:ln>
            <a:noFill/>
          </a:ln>
        </p:spPr>
        <p:txBody>
          <a:bodyPr anchorCtr="0" anchor="t" bIns="45700" lIns="144000" spcFirstLastPara="1" rIns="91425" wrap="square" tIns="144000">
            <a:noAutofit/>
          </a:bodyPr>
          <a:lstStyle/>
          <a:p>
            <a:pPr indent="0" lvl="0" marL="0" marR="0" rtl="0" algn="ctr">
              <a:lnSpc>
                <a:spcPct val="134285"/>
              </a:lnSpc>
              <a:spcBef>
                <a:spcPts val="0"/>
              </a:spcBef>
              <a:spcAft>
                <a:spcPts val="0"/>
              </a:spcAft>
              <a:buClr>
                <a:srgbClr val="000000"/>
              </a:buClr>
              <a:buSzPts val="1400"/>
              <a:buFont typeface="Arial"/>
              <a:buNone/>
            </a:pPr>
            <a:r>
              <a:rPr b="1" i="0" lang="es-PE" sz="1400" u="none" cap="none" strike="noStrike">
                <a:solidFill>
                  <a:srgbClr val="000000"/>
                </a:solidFill>
                <a:latin typeface="Calibri"/>
                <a:ea typeface="Calibri"/>
                <a:cs typeface="Calibri"/>
                <a:sym typeface="Calibri"/>
              </a:rPr>
              <a:t>ACTIVIDADES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Trivialidades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Chats innecesarios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Uso de tecnología por hobbies</a:t>
            </a:r>
            <a:endParaRPr b="0" i="0" sz="1400" u="none" cap="none" strike="noStrike">
              <a:solidFill>
                <a:srgbClr val="000000"/>
              </a:solidFill>
              <a:latin typeface="Arial"/>
              <a:ea typeface="Arial"/>
              <a:cs typeface="Arial"/>
              <a:sym typeface="Arial"/>
            </a:endParaRPr>
          </a:p>
        </p:txBody>
      </p:sp>
      <p:sp>
        <p:nvSpPr>
          <p:cNvPr id="161" name="Google Shape;161;p11"/>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2"/>
          <p:cNvSpPr txBox="1"/>
          <p:nvPr/>
        </p:nvSpPr>
        <p:spPr>
          <a:xfrm>
            <a:off x="506004" y="961517"/>
            <a:ext cx="4308982" cy="187743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VENTAJAS</a:t>
            </a:r>
            <a:endParaRPr b="0" i="0" sz="1600" u="none" cap="none" strike="noStrike">
              <a:solidFill>
                <a:srgbClr val="000000"/>
              </a:solidFill>
              <a:latin typeface="Calibri"/>
              <a:ea typeface="Calibri"/>
              <a:cs typeface="Calibri"/>
              <a:sym typeface="Calibri"/>
            </a:endParaRPr>
          </a:p>
          <a:p>
            <a:pPr indent="-169863" lvl="0" marL="180975" marR="0" rtl="0" algn="l">
              <a:lnSpc>
                <a:spcPct val="100000"/>
              </a:lnSpc>
              <a:spcBef>
                <a:spcPts val="120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Valorar todas las tareas y saber seleccionar</a:t>
            </a:r>
            <a:endParaRPr b="0" i="0" sz="1400" u="none" cap="none" strike="noStrike">
              <a:solidFill>
                <a:srgbClr val="000000"/>
              </a:solidFill>
              <a:latin typeface="Arial"/>
              <a:ea typeface="Arial"/>
              <a:cs typeface="Arial"/>
              <a:sym typeface="Arial"/>
            </a:endParaRPr>
          </a:p>
          <a:p>
            <a:pPr indent="-169863" lvl="0" marL="180975"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Te permite organización y verlas de un vistazo </a:t>
            </a:r>
            <a:endParaRPr b="0" i="0" sz="1400" u="none" cap="none" strike="noStrike">
              <a:solidFill>
                <a:srgbClr val="000000"/>
              </a:solidFill>
              <a:latin typeface="Arial"/>
              <a:ea typeface="Arial"/>
              <a:cs typeface="Arial"/>
              <a:sym typeface="Arial"/>
            </a:endParaRPr>
          </a:p>
          <a:p>
            <a:pPr indent="-169863" lvl="0" marL="180975"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Persona efectiva </a:t>
            </a:r>
            <a:endParaRPr b="0" i="0" sz="1400" u="none" cap="none" strike="noStrike">
              <a:solidFill>
                <a:srgbClr val="000000"/>
              </a:solidFill>
              <a:latin typeface="Arial"/>
              <a:ea typeface="Arial"/>
              <a:cs typeface="Arial"/>
              <a:sym typeface="Arial"/>
            </a:endParaRPr>
          </a:p>
          <a:p>
            <a:pPr indent="-169863" lvl="0" marL="180975"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Ahorra tiempo</a:t>
            </a:r>
            <a:endParaRPr b="0" i="0" sz="1400" u="none" cap="none" strike="noStrike">
              <a:solidFill>
                <a:srgbClr val="000000"/>
              </a:solidFill>
              <a:latin typeface="Arial"/>
              <a:ea typeface="Arial"/>
              <a:cs typeface="Arial"/>
              <a:sym typeface="Arial"/>
            </a:endParaRPr>
          </a:p>
          <a:p>
            <a:pPr indent="-169863" lvl="0" marL="180975"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Minimiza la improvisación</a:t>
            </a:r>
            <a:endParaRPr b="0" i="0" sz="1400" u="none" cap="none" strike="noStrike">
              <a:solidFill>
                <a:srgbClr val="000000"/>
              </a:solidFill>
              <a:latin typeface="Arial"/>
              <a:ea typeface="Arial"/>
              <a:cs typeface="Arial"/>
              <a:sym typeface="Arial"/>
            </a:endParaRPr>
          </a:p>
          <a:p>
            <a:pPr indent="-169863" lvl="0" marL="180975"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Es sencilla</a:t>
            </a:r>
            <a:endParaRPr b="0" i="0" sz="1400" u="none" cap="none" strike="noStrike">
              <a:solidFill>
                <a:srgbClr val="000000"/>
              </a:solidFill>
              <a:latin typeface="Arial"/>
              <a:ea typeface="Arial"/>
              <a:cs typeface="Arial"/>
              <a:sym typeface="Arial"/>
            </a:endParaRPr>
          </a:p>
        </p:txBody>
      </p:sp>
      <p:pic>
        <p:nvPicPr>
          <p:cNvPr id="168" name="Google Shape;168;p12"/>
          <p:cNvPicPr preferRelativeResize="0"/>
          <p:nvPr/>
        </p:nvPicPr>
        <p:blipFill rotWithShape="1">
          <a:blip r:embed="rId3">
            <a:alphaModFix/>
          </a:blip>
          <a:srcRect b="0" l="42251" r="0" t="0"/>
          <a:stretch/>
        </p:blipFill>
        <p:spPr>
          <a:xfrm>
            <a:off x="4758211" y="912812"/>
            <a:ext cx="3917478" cy="4321175"/>
          </a:xfrm>
          <a:prstGeom prst="rect">
            <a:avLst/>
          </a:prstGeom>
          <a:noFill/>
          <a:ln>
            <a:noFill/>
          </a:ln>
        </p:spPr>
      </p:pic>
      <p:sp>
        <p:nvSpPr>
          <p:cNvPr id="169" name="Google Shape;169;p12"/>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3"/>
          <p:cNvSpPr txBox="1"/>
          <p:nvPr/>
        </p:nvSpPr>
        <p:spPr>
          <a:xfrm>
            <a:off x="503238" y="958752"/>
            <a:ext cx="8172600" cy="4926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A continuación,  veamos un ejemplo de cómo en la vida laboral, es importante detallar y tener en cuenta las tareas urgentes e importantes.</a:t>
            </a:r>
            <a:endParaRPr b="0" i="0" sz="1400" u="none" cap="none" strike="noStrike">
              <a:solidFill>
                <a:srgbClr val="000000"/>
              </a:solidFill>
              <a:latin typeface="Arial"/>
              <a:ea typeface="Arial"/>
              <a:cs typeface="Arial"/>
              <a:sym typeface="Arial"/>
            </a:endParaRPr>
          </a:p>
        </p:txBody>
      </p:sp>
      <p:sp>
        <p:nvSpPr>
          <p:cNvPr id="175" name="Google Shape;175;p13"/>
          <p:cNvSpPr txBox="1"/>
          <p:nvPr/>
        </p:nvSpPr>
        <p:spPr>
          <a:xfrm>
            <a:off x="1005093" y="1746895"/>
            <a:ext cx="5133240" cy="132472"/>
          </a:xfrm>
          <a:prstGeom prst="rect">
            <a:avLst/>
          </a:prstGeom>
          <a:noFill/>
          <a:ln>
            <a:noFill/>
          </a:ln>
        </p:spPr>
        <p:txBody>
          <a:bodyPr anchorCtr="0" anchor="t" bIns="0" lIns="0" spcFirstLastPara="1" rIns="0" wrap="square" tIns="0">
            <a:spAutoFit/>
          </a:bodyPr>
          <a:lstStyle/>
          <a:p>
            <a:pPr indent="-136525" lvl="0" marL="136525" marR="0" rtl="0" algn="l">
              <a:lnSpc>
                <a:spcPct val="80000"/>
              </a:lnSpc>
              <a:spcBef>
                <a:spcPts val="0"/>
              </a:spcBef>
              <a:spcAft>
                <a:spcPts val="0"/>
              </a:spcAft>
              <a:buClr>
                <a:srgbClr val="D01F2E"/>
              </a:buClr>
              <a:buSzPts val="1050"/>
              <a:buFont typeface="Arial"/>
              <a:buChar char="•"/>
            </a:pPr>
            <a:r>
              <a:rPr b="0" i="0" lang="es-PE" sz="1050" u="none" cap="none" strike="noStrike">
                <a:solidFill>
                  <a:srgbClr val="7F7F7F"/>
                </a:solidFill>
                <a:latin typeface="Calibri"/>
                <a:ea typeface="Calibri"/>
                <a:cs typeface="Calibri"/>
                <a:sym typeface="Calibri"/>
              </a:rPr>
              <a:t>https://www.youtube.com/watch?v=-1by6gA0LCE</a:t>
            </a:r>
            <a:endParaRPr b="0" i="0" sz="1400" u="none" cap="none" strike="noStrike">
              <a:solidFill>
                <a:srgbClr val="000000"/>
              </a:solidFill>
              <a:latin typeface="Arial"/>
              <a:ea typeface="Arial"/>
              <a:cs typeface="Arial"/>
              <a:sym typeface="Arial"/>
            </a:endParaRPr>
          </a:p>
        </p:txBody>
      </p:sp>
      <p:pic>
        <p:nvPicPr>
          <p:cNvPr id="176" name="Google Shape;176;p13"/>
          <p:cNvPicPr preferRelativeResize="0"/>
          <p:nvPr/>
        </p:nvPicPr>
        <p:blipFill rotWithShape="1">
          <a:blip r:embed="rId3">
            <a:alphaModFix/>
          </a:blip>
          <a:srcRect b="0" l="0" r="0" t="0"/>
          <a:stretch/>
        </p:blipFill>
        <p:spPr>
          <a:xfrm>
            <a:off x="637992" y="1683469"/>
            <a:ext cx="274045" cy="274045"/>
          </a:xfrm>
          <a:prstGeom prst="rect">
            <a:avLst/>
          </a:prstGeom>
          <a:noFill/>
          <a:ln>
            <a:noFill/>
          </a:ln>
        </p:spPr>
      </p:pic>
      <p:pic>
        <p:nvPicPr>
          <p:cNvPr id="177" name="Google Shape;177;p13"/>
          <p:cNvPicPr preferRelativeResize="0"/>
          <p:nvPr/>
        </p:nvPicPr>
        <p:blipFill rotWithShape="1">
          <a:blip r:embed="rId4">
            <a:alphaModFix/>
          </a:blip>
          <a:srcRect b="7955" l="0" r="0" t="26334"/>
          <a:stretch/>
        </p:blipFill>
        <p:spPr>
          <a:xfrm>
            <a:off x="512665" y="2177591"/>
            <a:ext cx="8163023" cy="3019883"/>
          </a:xfrm>
          <a:prstGeom prst="rect">
            <a:avLst/>
          </a:prstGeom>
          <a:noFill/>
          <a:ln>
            <a:noFill/>
          </a:ln>
        </p:spPr>
      </p:pic>
      <p:sp>
        <p:nvSpPr>
          <p:cNvPr id="178" name="Google Shape;178;p1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4"/>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85" name="Google Shape;185;p14"/>
          <p:cNvSpPr txBox="1"/>
          <p:nvPr/>
        </p:nvSpPr>
        <p:spPr>
          <a:xfrm>
            <a:off x="1008063" y="3169972"/>
            <a:ext cx="5993558"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2800"/>
              <a:buFont typeface="Arial"/>
              <a:buNone/>
            </a:pPr>
            <a:r>
              <a:rPr b="0" i="0" lang="es-PE" sz="2800" u="none" cap="none" strike="noStrike">
                <a:solidFill>
                  <a:schemeClr val="lt1"/>
                </a:solidFill>
                <a:latin typeface="Arial"/>
                <a:ea typeface="Arial"/>
                <a:cs typeface="Arial"/>
                <a:sym typeface="Arial"/>
              </a:rPr>
              <a:t>HERRAMIENTAS PARA </a:t>
            </a:r>
            <a:br>
              <a:rPr b="0" i="0" lang="es-PE" sz="2800" u="none" cap="none" strike="noStrike">
                <a:solidFill>
                  <a:schemeClr val="lt1"/>
                </a:solidFill>
                <a:latin typeface="Arial"/>
                <a:ea typeface="Arial"/>
                <a:cs typeface="Arial"/>
                <a:sym typeface="Arial"/>
              </a:rPr>
            </a:br>
            <a:r>
              <a:rPr b="0" i="0" lang="es-PE" sz="2800" u="none" cap="none" strike="noStrike">
                <a:solidFill>
                  <a:schemeClr val="lt1"/>
                </a:solidFill>
                <a:latin typeface="Arial"/>
                <a:ea typeface="Arial"/>
                <a:cs typeface="Arial"/>
                <a:sym typeface="Arial"/>
              </a:rPr>
              <a:t>GESTIÓN DEL TIEMPO </a:t>
            </a:r>
            <a:endParaRPr b="0" i="0" sz="1400" u="none" cap="none" strike="noStrike">
              <a:solidFill>
                <a:srgbClr val="000000"/>
              </a:solidFill>
              <a:latin typeface="Arial"/>
              <a:ea typeface="Arial"/>
              <a:cs typeface="Arial"/>
              <a:sym typeface="Arial"/>
            </a:endParaRPr>
          </a:p>
        </p:txBody>
      </p:sp>
      <p:pic>
        <p:nvPicPr>
          <p:cNvPr id="186" name="Google Shape;186;p14"/>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15"/>
          <p:cNvPicPr preferRelativeResize="0"/>
          <p:nvPr/>
        </p:nvPicPr>
        <p:blipFill rotWithShape="1">
          <a:blip r:embed="rId3">
            <a:alphaModFix/>
          </a:blip>
          <a:srcRect b="9353" l="0" r="0" t="19233"/>
          <a:stretch/>
        </p:blipFill>
        <p:spPr>
          <a:xfrm>
            <a:off x="503238" y="912813"/>
            <a:ext cx="8165470" cy="3887787"/>
          </a:xfrm>
          <a:prstGeom prst="rect">
            <a:avLst/>
          </a:prstGeom>
          <a:noFill/>
          <a:ln>
            <a:noFill/>
          </a:ln>
        </p:spPr>
      </p:pic>
      <p:sp>
        <p:nvSpPr>
          <p:cNvPr id="192" name="Google Shape;192;p15"/>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16"/>
          <p:cNvSpPr txBox="1"/>
          <p:nvPr/>
        </p:nvSpPr>
        <p:spPr>
          <a:xfrm>
            <a:off x="3537744" y="1721131"/>
            <a:ext cx="2068512" cy="6461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s-PE" sz="3600" u="none" cap="none" strike="noStrike">
                <a:solidFill>
                  <a:srgbClr val="D30B43"/>
                </a:solidFill>
                <a:latin typeface="Calibri"/>
                <a:ea typeface="Calibri"/>
                <a:cs typeface="Calibri"/>
                <a:sym typeface="Calibri"/>
              </a:rPr>
              <a:t>EN</a:t>
            </a:r>
            <a:r>
              <a:rPr b="1" i="0" lang="es-PE" sz="3600" u="none" cap="none" strike="noStrike">
                <a:solidFill>
                  <a:srgbClr val="009FA7"/>
                </a:solidFill>
                <a:latin typeface="Calibri"/>
                <a:ea typeface="Calibri"/>
                <a:cs typeface="Calibri"/>
                <a:sym typeface="Calibri"/>
              </a:rPr>
              <a:t>-FO-</a:t>
            </a:r>
            <a:r>
              <a:rPr b="1" i="0" lang="es-PE" sz="3600" u="none" cap="none" strike="noStrike">
                <a:solidFill>
                  <a:srgbClr val="772978"/>
                </a:solidFill>
                <a:latin typeface="Calibri"/>
                <a:ea typeface="Calibri"/>
                <a:cs typeface="Calibri"/>
                <a:sym typeface="Calibri"/>
              </a:rPr>
              <a:t>CO</a:t>
            </a:r>
            <a:endParaRPr b="0" i="0" sz="1400" u="none" cap="none" strike="noStrike">
              <a:solidFill>
                <a:srgbClr val="000000"/>
              </a:solidFill>
              <a:latin typeface="Arial"/>
              <a:ea typeface="Arial"/>
              <a:cs typeface="Arial"/>
              <a:sym typeface="Arial"/>
            </a:endParaRPr>
          </a:p>
        </p:txBody>
      </p:sp>
      <p:cxnSp>
        <p:nvCxnSpPr>
          <p:cNvPr id="199" name="Google Shape;199;p16"/>
          <p:cNvCxnSpPr/>
          <p:nvPr/>
        </p:nvCxnSpPr>
        <p:spPr>
          <a:xfrm flipH="1">
            <a:off x="2622959" y="2349781"/>
            <a:ext cx="1200000" cy="660300"/>
          </a:xfrm>
          <a:prstGeom prst="bentConnector3">
            <a:avLst>
              <a:gd fmla="val 50000" name="adj1"/>
            </a:avLst>
          </a:prstGeom>
          <a:noFill/>
          <a:ln cap="flat" cmpd="sng" w="63500">
            <a:solidFill>
              <a:srgbClr val="D30B43"/>
            </a:solidFill>
            <a:prstDash val="solid"/>
            <a:round/>
            <a:headEnd len="sm" w="sm" type="none"/>
            <a:tailEnd len="med" w="med" type="triangle"/>
          </a:ln>
        </p:spPr>
      </p:cxnSp>
      <p:sp>
        <p:nvSpPr>
          <p:cNvPr id="200" name="Google Shape;200;p16"/>
          <p:cNvSpPr txBox="1"/>
          <p:nvPr/>
        </p:nvSpPr>
        <p:spPr>
          <a:xfrm>
            <a:off x="999406" y="2891179"/>
            <a:ext cx="1577282" cy="123110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1" i="0" lang="es-PE" sz="1400" u="none" cap="none" strike="noStrike">
                <a:solidFill>
                  <a:srgbClr val="D30B43"/>
                </a:solidFill>
                <a:latin typeface="Calibri"/>
                <a:ea typeface="Calibri"/>
                <a:cs typeface="Calibri"/>
                <a:sym typeface="Calibri"/>
              </a:rPr>
              <a:t>ENCUENTRO ¿QUÉ?</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1200"/>
              </a:spcBef>
              <a:spcAft>
                <a:spcPts val="0"/>
              </a:spcAft>
              <a:buClr>
                <a:srgbClr val="D30B43"/>
              </a:buClr>
              <a:buSzPts val="1400"/>
              <a:buFont typeface="Arial"/>
              <a:buChar char="•"/>
            </a:pPr>
            <a:r>
              <a:rPr b="0" i="0" lang="es-PE" sz="1400" u="none" cap="none" strike="noStrike">
                <a:solidFill>
                  <a:srgbClr val="000000"/>
                </a:solidFill>
                <a:latin typeface="Calibri"/>
                <a:ea typeface="Calibri"/>
                <a:cs typeface="Calibri"/>
                <a:sym typeface="Calibri"/>
              </a:rPr>
              <a:t>Razón de ser</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D30B43"/>
              </a:buClr>
              <a:buSzPts val="1400"/>
              <a:buFont typeface="Arial"/>
              <a:buChar char="•"/>
            </a:pPr>
            <a:r>
              <a:rPr b="0" i="0" lang="es-PE" sz="1400" u="none" cap="none" strike="noStrike">
                <a:solidFill>
                  <a:srgbClr val="000000"/>
                </a:solidFill>
                <a:latin typeface="Calibri"/>
                <a:ea typeface="Calibri"/>
                <a:cs typeface="Calibri"/>
                <a:sym typeface="Calibri"/>
              </a:rPr>
              <a:t>Resultado deseado</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D30B43"/>
              </a:buClr>
              <a:buSzPts val="1400"/>
              <a:buFont typeface="Arial"/>
              <a:buChar char="•"/>
            </a:pPr>
            <a:r>
              <a:rPr b="0" i="0" lang="es-PE" sz="1400" u="none" cap="none" strike="noStrike">
                <a:solidFill>
                  <a:srgbClr val="000000"/>
                </a:solidFill>
                <a:latin typeface="Calibri"/>
                <a:ea typeface="Calibri"/>
                <a:cs typeface="Calibri"/>
                <a:sym typeface="Calibri"/>
              </a:rPr>
              <a:t>Pendientes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D30B43"/>
              </a:buClr>
              <a:buSzPts val="1400"/>
              <a:buFont typeface="Arial"/>
              <a:buChar char="•"/>
            </a:pPr>
            <a:r>
              <a:rPr b="0" i="0" lang="es-PE" sz="1400" u="none" cap="none" strike="noStrike">
                <a:solidFill>
                  <a:srgbClr val="000000"/>
                </a:solidFill>
                <a:latin typeface="Calibri"/>
                <a:ea typeface="Calibri"/>
                <a:cs typeface="Calibri"/>
                <a:sym typeface="Calibri"/>
              </a:rPr>
              <a:t>Prioridades</a:t>
            </a:r>
            <a:endParaRPr b="0" i="0" sz="1400" u="none" cap="none" strike="noStrike">
              <a:solidFill>
                <a:srgbClr val="000000"/>
              </a:solidFill>
              <a:latin typeface="Arial"/>
              <a:ea typeface="Arial"/>
              <a:cs typeface="Arial"/>
              <a:sym typeface="Arial"/>
            </a:endParaRPr>
          </a:p>
        </p:txBody>
      </p:sp>
      <p:cxnSp>
        <p:nvCxnSpPr>
          <p:cNvPr id="201" name="Google Shape;201;p16"/>
          <p:cNvCxnSpPr/>
          <p:nvPr/>
        </p:nvCxnSpPr>
        <p:spPr>
          <a:xfrm>
            <a:off x="4572000" y="2349781"/>
            <a:ext cx="0" cy="660400"/>
          </a:xfrm>
          <a:prstGeom prst="straightConnector1">
            <a:avLst/>
          </a:prstGeom>
          <a:noFill/>
          <a:ln cap="flat" cmpd="sng" w="63500">
            <a:solidFill>
              <a:srgbClr val="009FA7"/>
            </a:solidFill>
            <a:prstDash val="solid"/>
            <a:round/>
            <a:headEnd len="sm" w="sm" type="none"/>
            <a:tailEnd len="med" w="med" type="triangle"/>
          </a:ln>
        </p:spPr>
      </p:cxnSp>
      <p:cxnSp>
        <p:nvCxnSpPr>
          <p:cNvPr id="202" name="Google Shape;202;p16"/>
          <p:cNvCxnSpPr/>
          <p:nvPr/>
        </p:nvCxnSpPr>
        <p:spPr>
          <a:xfrm>
            <a:off x="5228219" y="2349781"/>
            <a:ext cx="1035000" cy="660300"/>
          </a:xfrm>
          <a:prstGeom prst="bentConnector3">
            <a:avLst>
              <a:gd fmla="val 50000" name="adj1"/>
            </a:avLst>
          </a:prstGeom>
          <a:noFill/>
          <a:ln cap="flat" cmpd="sng" w="63500">
            <a:solidFill>
              <a:srgbClr val="772978"/>
            </a:solidFill>
            <a:prstDash val="solid"/>
            <a:round/>
            <a:headEnd len="sm" w="sm" type="none"/>
            <a:tailEnd len="med" w="med" type="triangle"/>
          </a:ln>
        </p:spPr>
      </p:cxnSp>
      <p:sp>
        <p:nvSpPr>
          <p:cNvPr id="203" name="Google Shape;203;p16"/>
          <p:cNvSpPr txBox="1"/>
          <p:nvPr/>
        </p:nvSpPr>
        <p:spPr>
          <a:xfrm>
            <a:off x="3647741" y="3126849"/>
            <a:ext cx="1848519" cy="123110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1" i="0" lang="es-PE" sz="1400" u="none" cap="none" strike="noStrike">
                <a:solidFill>
                  <a:srgbClr val="009FA7"/>
                </a:solidFill>
                <a:latin typeface="Calibri"/>
                <a:ea typeface="Calibri"/>
                <a:cs typeface="Calibri"/>
                <a:sym typeface="Calibri"/>
              </a:rPr>
              <a:t>FORTALEZCO</a:t>
            </a:r>
            <a:endParaRPr b="0" i="0" sz="1400" u="none" cap="none" strike="noStrike">
              <a:solidFill>
                <a:srgbClr val="009FA7"/>
              </a:solidFill>
              <a:latin typeface="Calibri"/>
              <a:ea typeface="Calibri"/>
              <a:cs typeface="Calibri"/>
              <a:sym typeface="Calibri"/>
            </a:endParaRPr>
          </a:p>
          <a:p>
            <a:pPr indent="-185738" lvl="0" marL="185738" marR="0" rtl="0" algn="l">
              <a:lnSpc>
                <a:spcPct val="100000"/>
              </a:lnSpc>
              <a:spcBef>
                <a:spcPts val="1200"/>
              </a:spcBef>
              <a:spcAft>
                <a:spcPts val="0"/>
              </a:spcAft>
              <a:buClr>
                <a:srgbClr val="009FA7"/>
              </a:buClr>
              <a:buSzPts val="1400"/>
              <a:buFont typeface="Arial"/>
              <a:buChar char="•"/>
            </a:pPr>
            <a:r>
              <a:rPr b="0" i="0" lang="es-PE" sz="1400" u="none" cap="none" strike="noStrike">
                <a:solidFill>
                  <a:srgbClr val="000000"/>
                </a:solidFill>
                <a:latin typeface="Calibri"/>
                <a:ea typeface="Calibri"/>
                <a:cs typeface="Calibri"/>
                <a:sym typeface="Calibri"/>
              </a:rPr>
              <a:t>Información necesaria</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009FA7"/>
              </a:buClr>
              <a:buSzPts val="1400"/>
              <a:buFont typeface="Arial"/>
              <a:buChar char="•"/>
            </a:pPr>
            <a:r>
              <a:rPr b="0" i="0" lang="es-PE" sz="1400" u="none" cap="none" strike="noStrike">
                <a:solidFill>
                  <a:srgbClr val="000000"/>
                </a:solidFill>
                <a:latin typeface="Calibri"/>
                <a:ea typeface="Calibri"/>
                <a:cs typeface="Calibri"/>
                <a:sym typeface="Calibri"/>
              </a:rPr>
              <a:t>Recursos </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009FA7"/>
              </a:buClr>
              <a:buSzPts val="1400"/>
              <a:buFont typeface="Arial"/>
              <a:buChar char="•"/>
            </a:pPr>
            <a:r>
              <a:rPr b="0" i="0" lang="es-PE" sz="1400" u="none" cap="none" strike="noStrike">
                <a:solidFill>
                  <a:srgbClr val="000000"/>
                </a:solidFill>
                <a:latin typeface="Calibri"/>
                <a:ea typeface="Calibri"/>
                <a:cs typeface="Calibri"/>
                <a:sym typeface="Calibri"/>
              </a:rPr>
              <a:t>Organización de tareas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009FA7"/>
              </a:buClr>
              <a:buSzPts val="1400"/>
              <a:buFont typeface="Arial"/>
              <a:buChar char="•"/>
            </a:pPr>
            <a:r>
              <a:rPr b="0" i="0" lang="es-PE" sz="1400" u="none" cap="none" strike="noStrike">
                <a:solidFill>
                  <a:srgbClr val="000000"/>
                </a:solidFill>
                <a:latin typeface="Calibri"/>
                <a:ea typeface="Calibri"/>
                <a:cs typeface="Calibri"/>
                <a:sym typeface="Calibri"/>
              </a:rPr>
              <a:t>Plan de acción</a:t>
            </a:r>
            <a:endParaRPr b="0" i="0" sz="1400" u="none" cap="none" strike="noStrike">
              <a:solidFill>
                <a:srgbClr val="000000"/>
              </a:solidFill>
              <a:latin typeface="Arial"/>
              <a:ea typeface="Arial"/>
              <a:cs typeface="Arial"/>
              <a:sym typeface="Arial"/>
            </a:endParaRPr>
          </a:p>
        </p:txBody>
      </p:sp>
      <p:sp>
        <p:nvSpPr>
          <p:cNvPr id="204" name="Google Shape;204;p16"/>
          <p:cNvSpPr txBox="1"/>
          <p:nvPr/>
        </p:nvSpPr>
        <p:spPr>
          <a:xfrm>
            <a:off x="6414385" y="2891179"/>
            <a:ext cx="2004600" cy="1446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1" i="0" lang="es-PE" sz="1400" u="none" cap="none" strike="noStrike">
                <a:solidFill>
                  <a:srgbClr val="772978"/>
                </a:solidFill>
                <a:latin typeface="Calibri"/>
                <a:ea typeface="Calibri"/>
                <a:cs typeface="Calibri"/>
                <a:sym typeface="Calibri"/>
              </a:rPr>
              <a:t>COTEJO</a:t>
            </a:r>
            <a:endParaRPr b="0" i="0" sz="1400" u="none" cap="none" strike="noStrike">
              <a:solidFill>
                <a:srgbClr val="772978"/>
              </a:solidFill>
              <a:latin typeface="Calibri"/>
              <a:ea typeface="Calibri"/>
              <a:cs typeface="Calibri"/>
              <a:sym typeface="Calibri"/>
            </a:endParaRPr>
          </a:p>
          <a:p>
            <a:pPr indent="-177800" lvl="0" marL="185738" marR="0" rtl="0" algn="l">
              <a:lnSpc>
                <a:spcPct val="100000"/>
              </a:lnSpc>
              <a:spcBef>
                <a:spcPts val="120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Avance de lo ejecutado</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Resultado vs. lo planeado</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Aprendizaje obtenido</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772978"/>
              </a:buClr>
              <a:buSzPts val="1400"/>
              <a:buFont typeface="Arial"/>
              <a:buChar char="•"/>
            </a:pPr>
            <a:r>
              <a:rPr b="0" i="0" lang="es-PE" sz="1400" u="none" cap="none" strike="noStrike">
                <a:solidFill>
                  <a:srgbClr val="000000"/>
                </a:solidFill>
                <a:latin typeface="Calibri"/>
                <a:ea typeface="Calibri"/>
                <a:cs typeface="Calibri"/>
                <a:sym typeface="Calibri"/>
              </a:rPr>
              <a:t>Actividades</a:t>
            </a:r>
            <a:endParaRPr b="0" i="0" sz="1400" u="none" cap="none" strike="noStrike">
              <a:solidFill>
                <a:srgbClr val="000000"/>
              </a:solidFill>
              <a:latin typeface="Arial"/>
              <a:ea typeface="Arial"/>
              <a:cs typeface="Arial"/>
              <a:sym typeface="Arial"/>
            </a:endParaRPr>
          </a:p>
        </p:txBody>
      </p:sp>
      <p:sp>
        <p:nvSpPr>
          <p:cNvPr id="205" name="Google Shape;205;p16"/>
          <p:cNvSpPr txBox="1"/>
          <p:nvPr/>
        </p:nvSpPr>
        <p:spPr>
          <a:xfrm>
            <a:off x="2417509" y="961517"/>
            <a:ext cx="4308982" cy="24622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SIN ACCIONES NO HAY RESULTADOS</a:t>
            </a:r>
            <a:endParaRPr b="0" i="0" sz="1400" u="none" cap="none" strike="noStrike">
              <a:solidFill>
                <a:srgbClr val="000000"/>
              </a:solidFill>
              <a:latin typeface="Arial"/>
              <a:ea typeface="Arial"/>
              <a:cs typeface="Arial"/>
              <a:sym typeface="Arial"/>
            </a:endParaRPr>
          </a:p>
        </p:txBody>
      </p:sp>
      <p:sp>
        <p:nvSpPr>
          <p:cNvPr id="206" name="Google Shape;206;p16"/>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7"/>
          <p:cNvSpPr/>
          <p:nvPr/>
        </p:nvSpPr>
        <p:spPr>
          <a:xfrm>
            <a:off x="2921000" y="958752"/>
            <a:ext cx="3302000" cy="266733"/>
          </a:xfrm>
          <a:prstGeom prst="ellipse">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MIS PENDIENTES</a:t>
            </a:r>
            <a:endParaRPr b="0" i="0" sz="1400" u="none" cap="none" strike="noStrike">
              <a:solidFill>
                <a:srgbClr val="000000"/>
              </a:solidFill>
              <a:latin typeface="Arial"/>
              <a:ea typeface="Arial"/>
              <a:cs typeface="Arial"/>
              <a:sym typeface="Arial"/>
            </a:endParaRPr>
          </a:p>
        </p:txBody>
      </p:sp>
      <p:sp>
        <p:nvSpPr>
          <p:cNvPr id="213" name="Google Shape;213;p17"/>
          <p:cNvSpPr txBox="1"/>
          <p:nvPr/>
        </p:nvSpPr>
        <p:spPr>
          <a:xfrm>
            <a:off x="1936399" y="1970840"/>
            <a:ext cx="5271203" cy="1231106"/>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¿Qué tipo de pendientes?  </a:t>
            </a:r>
            <a:r>
              <a:rPr b="0" i="0" lang="es-PE" sz="1600" u="none" cap="none" strike="noStrike">
                <a:solidFill>
                  <a:srgbClr val="000000"/>
                </a:solidFill>
                <a:latin typeface="Calibri"/>
                <a:ea typeface="Calibri"/>
                <a:cs typeface="Calibri"/>
                <a:sym typeface="Calibri"/>
              </a:rPr>
              <a:t>(trabajo, familia, personal)</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Magnitud </a:t>
            </a:r>
            <a:r>
              <a:rPr b="0" i="0" lang="es-PE" sz="1600" u="none" cap="none" strike="noStrike">
                <a:solidFill>
                  <a:srgbClr val="000000"/>
                </a:solidFill>
                <a:latin typeface="Calibri"/>
                <a:ea typeface="Calibri"/>
                <a:cs typeface="Calibri"/>
                <a:sym typeface="Calibri"/>
              </a:rPr>
              <a:t>= ¿cuánto tiempo debo dedicarle a su desarrollo?</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¿Se puede hacer algo al respecto?</a:t>
            </a:r>
            <a:endParaRPr b="0" i="0" sz="1400" u="none" cap="none" strike="noStrike">
              <a:solidFill>
                <a:srgbClr val="000000"/>
              </a:solidFill>
              <a:latin typeface="Arial"/>
              <a:ea typeface="Arial"/>
              <a:cs typeface="Arial"/>
              <a:sym typeface="Arial"/>
            </a:endParaRPr>
          </a:p>
        </p:txBody>
      </p:sp>
      <p:sp>
        <p:nvSpPr>
          <p:cNvPr id="214" name="Google Shape;214;p17"/>
          <p:cNvSpPr/>
          <p:nvPr/>
        </p:nvSpPr>
        <p:spPr>
          <a:xfrm>
            <a:off x="4332288" y="1440911"/>
            <a:ext cx="479425" cy="366712"/>
          </a:xfrm>
          <a:prstGeom prst="downArrow">
            <a:avLst>
              <a:gd fmla="val 50000" name="adj1"/>
              <a:gd fmla="val 50000" name="adj2"/>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cxnSp>
        <p:nvCxnSpPr>
          <p:cNvPr id="215" name="Google Shape;215;p17"/>
          <p:cNvCxnSpPr/>
          <p:nvPr/>
        </p:nvCxnSpPr>
        <p:spPr>
          <a:xfrm>
            <a:off x="3830638" y="3641319"/>
            <a:ext cx="1482725" cy="4762"/>
          </a:xfrm>
          <a:prstGeom prst="straightConnector1">
            <a:avLst/>
          </a:prstGeom>
          <a:noFill/>
          <a:ln cap="flat" cmpd="sng" w="63500">
            <a:solidFill>
              <a:srgbClr val="00B1C2"/>
            </a:solidFill>
            <a:prstDash val="solid"/>
            <a:round/>
            <a:headEnd len="med" w="med" type="triangle"/>
            <a:tailEnd len="med" w="med" type="triangle"/>
          </a:ln>
        </p:spPr>
      </p:cxnSp>
      <p:sp>
        <p:nvSpPr>
          <p:cNvPr id="216" name="Google Shape;216;p17"/>
          <p:cNvSpPr txBox="1"/>
          <p:nvPr/>
        </p:nvSpPr>
        <p:spPr>
          <a:xfrm>
            <a:off x="5656618" y="3505201"/>
            <a:ext cx="307777" cy="27699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800"/>
              <a:buFont typeface="Arial"/>
              <a:buNone/>
            </a:pPr>
            <a:r>
              <a:rPr b="1" i="0" lang="es-PE" sz="1800" u="none" cap="none" strike="noStrike">
                <a:solidFill>
                  <a:srgbClr val="00B1C2"/>
                </a:solidFill>
                <a:latin typeface="Calibri"/>
                <a:ea typeface="Calibri"/>
                <a:cs typeface="Calibri"/>
                <a:sym typeface="Calibri"/>
              </a:rPr>
              <a:t>NO</a:t>
            </a:r>
            <a:endParaRPr b="0" i="0" sz="1400" u="none" cap="none" strike="noStrike">
              <a:solidFill>
                <a:srgbClr val="000000"/>
              </a:solidFill>
              <a:latin typeface="Arial"/>
              <a:ea typeface="Arial"/>
              <a:cs typeface="Arial"/>
              <a:sym typeface="Arial"/>
            </a:endParaRPr>
          </a:p>
        </p:txBody>
      </p:sp>
      <p:sp>
        <p:nvSpPr>
          <p:cNvPr id="217" name="Google Shape;217;p17"/>
          <p:cNvSpPr txBox="1"/>
          <p:nvPr/>
        </p:nvSpPr>
        <p:spPr>
          <a:xfrm>
            <a:off x="3015561" y="3505201"/>
            <a:ext cx="439800" cy="277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800"/>
              <a:buFont typeface="Arial"/>
              <a:buNone/>
            </a:pPr>
            <a:r>
              <a:rPr b="1" i="0" lang="es-PE" sz="1800" u="none" cap="none" strike="noStrike">
                <a:solidFill>
                  <a:srgbClr val="00B1C2"/>
                </a:solidFill>
                <a:latin typeface="Calibri"/>
                <a:ea typeface="Calibri"/>
                <a:cs typeface="Calibri"/>
                <a:sym typeface="Calibri"/>
              </a:rPr>
              <a:t>SÍ</a:t>
            </a:r>
            <a:endParaRPr b="0" i="0" sz="1400" u="none" cap="none" strike="noStrike">
              <a:solidFill>
                <a:srgbClr val="000000"/>
              </a:solidFill>
              <a:latin typeface="Arial"/>
              <a:ea typeface="Arial"/>
              <a:cs typeface="Arial"/>
              <a:sym typeface="Arial"/>
            </a:endParaRPr>
          </a:p>
        </p:txBody>
      </p:sp>
      <p:sp>
        <p:nvSpPr>
          <p:cNvPr id="218" name="Google Shape;218;p17"/>
          <p:cNvSpPr txBox="1"/>
          <p:nvPr/>
        </p:nvSpPr>
        <p:spPr>
          <a:xfrm>
            <a:off x="4632325" y="4208856"/>
            <a:ext cx="749266" cy="296862"/>
          </a:xfrm>
          <a:prstGeom prst="rect">
            <a:avLst/>
          </a:prstGeom>
          <a:solidFill>
            <a:srgbClr val="FE7828"/>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Eliminar</a:t>
            </a:r>
            <a:endParaRPr b="0" i="0" sz="1400" u="none" cap="none" strike="noStrike">
              <a:solidFill>
                <a:srgbClr val="000000"/>
              </a:solidFill>
              <a:latin typeface="Arial"/>
              <a:ea typeface="Arial"/>
              <a:cs typeface="Arial"/>
              <a:sym typeface="Arial"/>
            </a:endParaRPr>
          </a:p>
        </p:txBody>
      </p:sp>
      <p:sp>
        <p:nvSpPr>
          <p:cNvPr id="219" name="Google Shape;219;p17"/>
          <p:cNvSpPr txBox="1"/>
          <p:nvPr/>
        </p:nvSpPr>
        <p:spPr>
          <a:xfrm>
            <a:off x="6233079" y="4208856"/>
            <a:ext cx="999494" cy="632481"/>
          </a:xfrm>
          <a:prstGeom prst="rect">
            <a:avLst/>
          </a:prstGeom>
          <a:solidFill>
            <a:srgbClr val="FE7828"/>
          </a:solid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Disponible cuando se necesite</a:t>
            </a:r>
            <a:endParaRPr b="0" i="0" sz="1400" u="none" cap="none" strike="noStrike">
              <a:solidFill>
                <a:srgbClr val="000000"/>
              </a:solidFill>
              <a:latin typeface="Arial"/>
              <a:ea typeface="Arial"/>
              <a:cs typeface="Arial"/>
              <a:sym typeface="Arial"/>
            </a:endParaRPr>
          </a:p>
        </p:txBody>
      </p:sp>
      <p:sp>
        <p:nvSpPr>
          <p:cNvPr id="220" name="Google Shape;220;p17"/>
          <p:cNvSpPr txBox="1"/>
          <p:nvPr/>
        </p:nvSpPr>
        <p:spPr>
          <a:xfrm>
            <a:off x="2061090" y="4208856"/>
            <a:ext cx="745058" cy="296862"/>
          </a:xfrm>
          <a:prstGeom prst="rect">
            <a:avLst/>
          </a:prstGeom>
          <a:solidFill>
            <a:srgbClr val="FE7828"/>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Hazlo</a:t>
            </a:r>
            <a:endParaRPr b="0" i="0" sz="1400" u="none" cap="none" strike="noStrike">
              <a:solidFill>
                <a:srgbClr val="000000"/>
              </a:solidFill>
              <a:latin typeface="Arial"/>
              <a:ea typeface="Arial"/>
              <a:cs typeface="Arial"/>
              <a:sym typeface="Arial"/>
            </a:endParaRPr>
          </a:p>
        </p:txBody>
      </p:sp>
      <p:sp>
        <p:nvSpPr>
          <p:cNvPr id="221" name="Google Shape;221;p17"/>
          <p:cNvSpPr txBox="1"/>
          <p:nvPr/>
        </p:nvSpPr>
        <p:spPr>
          <a:xfrm>
            <a:off x="2861987" y="4208856"/>
            <a:ext cx="746887" cy="296863"/>
          </a:xfrm>
          <a:prstGeom prst="rect">
            <a:avLst/>
          </a:prstGeom>
          <a:solidFill>
            <a:srgbClr val="FE7828"/>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Delega</a:t>
            </a:r>
            <a:endParaRPr b="0" i="0" sz="1400" u="none" cap="none" strike="noStrike">
              <a:solidFill>
                <a:srgbClr val="000000"/>
              </a:solidFill>
              <a:latin typeface="Arial"/>
              <a:ea typeface="Arial"/>
              <a:cs typeface="Arial"/>
              <a:sym typeface="Arial"/>
            </a:endParaRPr>
          </a:p>
        </p:txBody>
      </p:sp>
      <p:sp>
        <p:nvSpPr>
          <p:cNvPr id="222" name="Google Shape;222;p17"/>
          <p:cNvSpPr txBox="1"/>
          <p:nvPr/>
        </p:nvSpPr>
        <p:spPr>
          <a:xfrm>
            <a:off x="3658058" y="4208856"/>
            <a:ext cx="748519" cy="292388"/>
          </a:xfrm>
          <a:prstGeom prst="rect">
            <a:avLst/>
          </a:prstGeom>
          <a:solidFill>
            <a:srgbClr val="FE7828"/>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Aplaza</a:t>
            </a:r>
            <a:endParaRPr b="0" i="0" sz="1400" u="none" cap="none" strike="noStrike">
              <a:solidFill>
                <a:srgbClr val="000000"/>
              </a:solidFill>
              <a:latin typeface="Arial"/>
              <a:ea typeface="Arial"/>
              <a:cs typeface="Arial"/>
              <a:sym typeface="Arial"/>
            </a:endParaRPr>
          </a:p>
        </p:txBody>
      </p:sp>
      <p:cxnSp>
        <p:nvCxnSpPr>
          <p:cNvPr id="223" name="Google Shape;223;p17"/>
          <p:cNvCxnSpPr/>
          <p:nvPr/>
        </p:nvCxnSpPr>
        <p:spPr>
          <a:xfrm rot="10800000">
            <a:off x="2439968" y="4202606"/>
            <a:ext cx="1598700" cy="12600"/>
          </a:xfrm>
          <a:prstGeom prst="bentConnector3">
            <a:avLst>
              <a:gd fmla="val 0" name="adj1"/>
            </a:avLst>
          </a:prstGeom>
          <a:noFill/>
          <a:ln cap="flat" cmpd="sng" w="19050">
            <a:solidFill>
              <a:srgbClr val="A5A5A5"/>
            </a:solidFill>
            <a:prstDash val="solid"/>
            <a:round/>
            <a:headEnd len="sm" w="sm" type="none"/>
            <a:tailEnd len="sm" w="sm" type="none"/>
          </a:ln>
        </p:spPr>
      </p:cxnSp>
      <p:cxnSp>
        <p:nvCxnSpPr>
          <p:cNvPr id="224" name="Google Shape;224;p17"/>
          <p:cNvCxnSpPr/>
          <p:nvPr/>
        </p:nvCxnSpPr>
        <p:spPr>
          <a:xfrm>
            <a:off x="3235430" y="3782200"/>
            <a:ext cx="1" cy="426656"/>
          </a:xfrm>
          <a:prstGeom prst="straightConnector1">
            <a:avLst/>
          </a:prstGeom>
          <a:noFill/>
          <a:ln cap="flat" cmpd="sng" w="19050">
            <a:solidFill>
              <a:srgbClr val="A5A5A5"/>
            </a:solidFill>
            <a:prstDash val="solid"/>
            <a:round/>
            <a:headEnd len="sm" w="sm" type="none"/>
            <a:tailEnd len="sm" w="sm" type="none"/>
          </a:ln>
        </p:spPr>
      </p:cxnSp>
      <p:sp>
        <p:nvSpPr>
          <p:cNvPr id="225" name="Google Shape;225;p17"/>
          <p:cNvSpPr txBox="1"/>
          <p:nvPr/>
        </p:nvSpPr>
        <p:spPr>
          <a:xfrm>
            <a:off x="5435873" y="4208856"/>
            <a:ext cx="749266" cy="296862"/>
          </a:xfrm>
          <a:prstGeom prst="rect">
            <a:avLst/>
          </a:prstGeom>
          <a:solidFill>
            <a:srgbClr val="FE7828"/>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Incubar</a:t>
            </a:r>
            <a:endParaRPr b="0" i="0" sz="1400" u="none" cap="none" strike="noStrike">
              <a:solidFill>
                <a:srgbClr val="000000"/>
              </a:solidFill>
              <a:latin typeface="Arial"/>
              <a:ea typeface="Arial"/>
              <a:cs typeface="Arial"/>
              <a:sym typeface="Arial"/>
            </a:endParaRPr>
          </a:p>
        </p:txBody>
      </p:sp>
      <p:cxnSp>
        <p:nvCxnSpPr>
          <p:cNvPr id="226" name="Google Shape;226;p17"/>
          <p:cNvCxnSpPr/>
          <p:nvPr/>
        </p:nvCxnSpPr>
        <p:spPr>
          <a:xfrm rot="10800000">
            <a:off x="5013276" y="4202606"/>
            <a:ext cx="1725900" cy="12600"/>
          </a:xfrm>
          <a:prstGeom prst="bentConnector3">
            <a:avLst>
              <a:gd fmla="val 0" name="adj1"/>
            </a:avLst>
          </a:prstGeom>
          <a:noFill/>
          <a:ln cap="flat" cmpd="sng" w="19050">
            <a:solidFill>
              <a:srgbClr val="A5A5A5"/>
            </a:solidFill>
            <a:prstDash val="solid"/>
            <a:round/>
            <a:headEnd len="sm" w="sm" type="none"/>
            <a:tailEnd len="sm" w="sm" type="none"/>
          </a:ln>
        </p:spPr>
      </p:cxnSp>
      <p:cxnSp>
        <p:nvCxnSpPr>
          <p:cNvPr id="227" name="Google Shape;227;p17"/>
          <p:cNvCxnSpPr/>
          <p:nvPr/>
        </p:nvCxnSpPr>
        <p:spPr>
          <a:xfrm>
            <a:off x="5810505" y="3782200"/>
            <a:ext cx="1" cy="426656"/>
          </a:xfrm>
          <a:prstGeom prst="straightConnector1">
            <a:avLst/>
          </a:prstGeom>
          <a:noFill/>
          <a:ln cap="flat" cmpd="sng" w="19050">
            <a:solidFill>
              <a:srgbClr val="A5A5A5"/>
            </a:solidFill>
            <a:prstDash val="solid"/>
            <a:round/>
            <a:headEnd len="sm" w="sm" type="none"/>
            <a:tailEnd len="sm" w="sm" type="none"/>
          </a:ln>
        </p:spPr>
      </p:cxnSp>
      <p:sp>
        <p:nvSpPr>
          <p:cNvPr id="228" name="Google Shape;228;p17"/>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p:nvPr/>
        </p:nvSpPr>
        <p:spPr>
          <a:xfrm>
            <a:off x="2921000" y="1316970"/>
            <a:ext cx="3302000" cy="266733"/>
          </a:xfrm>
          <a:prstGeom prst="ellipse">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MIS PENDIENTES</a:t>
            </a:r>
            <a:endParaRPr b="0" i="0" sz="1400" u="none" cap="none" strike="noStrike">
              <a:solidFill>
                <a:srgbClr val="000000"/>
              </a:solidFill>
              <a:latin typeface="Arial"/>
              <a:ea typeface="Arial"/>
              <a:cs typeface="Arial"/>
              <a:sym typeface="Arial"/>
            </a:endParaRPr>
          </a:p>
        </p:txBody>
      </p:sp>
      <p:sp>
        <p:nvSpPr>
          <p:cNvPr id="235" name="Google Shape;235;p18"/>
          <p:cNvSpPr txBox="1"/>
          <p:nvPr/>
        </p:nvSpPr>
        <p:spPr>
          <a:xfrm>
            <a:off x="1448967" y="2329058"/>
            <a:ext cx="6246067" cy="984885"/>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¿Qué tipo de pendientes?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Magnitud= </a:t>
            </a:r>
            <a:br>
              <a:rPr b="1" i="0" lang="es-PE" sz="1600" u="none" cap="none" strike="noStrike">
                <a:solidFill>
                  <a:srgbClr val="000000"/>
                </a:solidFill>
                <a:latin typeface="Calibri"/>
                <a:ea typeface="Calibri"/>
                <a:cs typeface="Calibri"/>
                <a:sym typeface="Calibri"/>
              </a:rPr>
            </a:br>
            <a:r>
              <a:rPr b="1" i="0" lang="es-PE" sz="1600" u="none" cap="none" strike="noStrike">
                <a:solidFill>
                  <a:srgbClr val="000000"/>
                </a:solidFill>
                <a:latin typeface="Calibri"/>
                <a:ea typeface="Calibri"/>
                <a:cs typeface="Calibri"/>
                <a:sym typeface="Calibri"/>
              </a:rPr>
              <a:t>¿Se puede hacer algo al respecto?</a:t>
            </a:r>
            <a:endParaRPr b="0" i="0" sz="1400" u="none" cap="none" strike="noStrike">
              <a:solidFill>
                <a:srgbClr val="000000"/>
              </a:solidFill>
              <a:latin typeface="Arial"/>
              <a:ea typeface="Arial"/>
              <a:cs typeface="Arial"/>
              <a:sym typeface="Arial"/>
            </a:endParaRPr>
          </a:p>
        </p:txBody>
      </p:sp>
      <p:sp>
        <p:nvSpPr>
          <p:cNvPr id="236" name="Google Shape;236;p18"/>
          <p:cNvSpPr/>
          <p:nvPr/>
        </p:nvSpPr>
        <p:spPr>
          <a:xfrm>
            <a:off x="4332288" y="1799129"/>
            <a:ext cx="479425" cy="366712"/>
          </a:xfrm>
          <a:prstGeom prst="downArrow">
            <a:avLst>
              <a:gd fmla="val 50000" name="adj1"/>
              <a:gd fmla="val 50000" name="adj2"/>
            </a:avLst>
          </a:prstGeom>
          <a:solidFill>
            <a:srgbClr val="009FA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7" name="Google Shape;237;p18"/>
          <p:cNvSpPr txBox="1"/>
          <p:nvPr/>
        </p:nvSpPr>
        <p:spPr>
          <a:xfrm>
            <a:off x="506004" y="961517"/>
            <a:ext cx="4308982"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PONGÁMOSLO EN PRÁCTICA</a:t>
            </a:r>
            <a:endParaRPr b="0" i="0" sz="1400" u="none" cap="none" strike="noStrike">
              <a:solidFill>
                <a:srgbClr val="000000"/>
              </a:solidFill>
              <a:latin typeface="Arial"/>
              <a:ea typeface="Arial"/>
              <a:cs typeface="Arial"/>
              <a:sym typeface="Arial"/>
            </a:endParaRPr>
          </a:p>
        </p:txBody>
      </p:sp>
      <p:cxnSp>
        <p:nvCxnSpPr>
          <p:cNvPr id="238" name="Google Shape;238;p18"/>
          <p:cNvCxnSpPr/>
          <p:nvPr/>
        </p:nvCxnSpPr>
        <p:spPr>
          <a:xfrm>
            <a:off x="3830638" y="3641319"/>
            <a:ext cx="1482725" cy="4762"/>
          </a:xfrm>
          <a:prstGeom prst="straightConnector1">
            <a:avLst/>
          </a:prstGeom>
          <a:noFill/>
          <a:ln cap="flat" cmpd="sng" w="63500">
            <a:solidFill>
              <a:srgbClr val="009FA7"/>
            </a:solidFill>
            <a:prstDash val="solid"/>
            <a:round/>
            <a:headEnd len="med" w="med" type="triangle"/>
            <a:tailEnd len="med" w="med" type="triangle"/>
          </a:ln>
        </p:spPr>
      </p:cxnSp>
      <p:sp>
        <p:nvSpPr>
          <p:cNvPr id="239" name="Google Shape;239;p18"/>
          <p:cNvSpPr txBox="1"/>
          <p:nvPr/>
        </p:nvSpPr>
        <p:spPr>
          <a:xfrm>
            <a:off x="5656618" y="3505201"/>
            <a:ext cx="307777" cy="27699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800"/>
              <a:buFont typeface="Arial"/>
              <a:buNone/>
            </a:pPr>
            <a:r>
              <a:rPr b="1" i="0" lang="es-PE" sz="1800" u="none" cap="none" strike="noStrike">
                <a:solidFill>
                  <a:srgbClr val="009FA7"/>
                </a:solidFill>
                <a:latin typeface="Calibri"/>
                <a:ea typeface="Calibri"/>
                <a:cs typeface="Calibri"/>
                <a:sym typeface="Calibri"/>
              </a:rPr>
              <a:t>NO</a:t>
            </a:r>
            <a:endParaRPr b="0" i="0" sz="1400" u="none" cap="none" strike="noStrike">
              <a:solidFill>
                <a:srgbClr val="000000"/>
              </a:solidFill>
              <a:latin typeface="Arial"/>
              <a:ea typeface="Arial"/>
              <a:cs typeface="Arial"/>
              <a:sym typeface="Arial"/>
            </a:endParaRPr>
          </a:p>
        </p:txBody>
      </p:sp>
      <p:sp>
        <p:nvSpPr>
          <p:cNvPr id="240" name="Google Shape;240;p18"/>
          <p:cNvSpPr txBox="1"/>
          <p:nvPr/>
        </p:nvSpPr>
        <p:spPr>
          <a:xfrm>
            <a:off x="3015561" y="3505201"/>
            <a:ext cx="439800" cy="277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800"/>
              <a:buFont typeface="Arial"/>
              <a:buNone/>
            </a:pPr>
            <a:r>
              <a:rPr b="1" i="0" lang="es-PE" sz="1800" u="none" cap="none" strike="noStrike">
                <a:solidFill>
                  <a:srgbClr val="009FA7"/>
                </a:solidFill>
                <a:latin typeface="Calibri"/>
                <a:ea typeface="Calibri"/>
                <a:cs typeface="Calibri"/>
                <a:sym typeface="Calibri"/>
              </a:rPr>
              <a:t>SÍ</a:t>
            </a:r>
            <a:endParaRPr b="0" i="0" sz="1400" u="none" cap="none" strike="noStrike">
              <a:solidFill>
                <a:srgbClr val="000000"/>
              </a:solidFill>
              <a:latin typeface="Arial"/>
              <a:ea typeface="Arial"/>
              <a:cs typeface="Arial"/>
              <a:sym typeface="Arial"/>
            </a:endParaRPr>
          </a:p>
        </p:txBody>
      </p:sp>
      <p:sp>
        <p:nvSpPr>
          <p:cNvPr id="241" name="Google Shape;241;p18"/>
          <p:cNvSpPr txBox="1"/>
          <p:nvPr/>
        </p:nvSpPr>
        <p:spPr>
          <a:xfrm>
            <a:off x="4632325" y="4208856"/>
            <a:ext cx="749266" cy="296862"/>
          </a:xfrm>
          <a:prstGeom prst="rect">
            <a:avLst/>
          </a:prstGeom>
          <a:solidFill>
            <a:srgbClr val="DF6B2C"/>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Eliminar</a:t>
            </a:r>
            <a:endParaRPr b="0" i="0" sz="1400" u="none" cap="none" strike="noStrike">
              <a:solidFill>
                <a:srgbClr val="000000"/>
              </a:solidFill>
              <a:latin typeface="Arial"/>
              <a:ea typeface="Arial"/>
              <a:cs typeface="Arial"/>
              <a:sym typeface="Arial"/>
            </a:endParaRPr>
          </a:p>
        </p:txBody>
      </p:sp>
      <p:sp>
        <p:nvSpPr>
          <p:cNvPr id="242" name="Google Shape;242;p18"/>
          <p:cNvSpPr txBox="1"/>
          <p:nvPr/>
        </p:nvSpPr>
        <p:spPr>
          <a:xfrm>
            <a:off x="6233079" y="4208856"/>
            <a:ext cx="999494" cy="632481"/>
          </a:xfrm>
          <a:prstGeom prst="rect">
            <a:avLst/>
          </a:prstGeom>
          <a:solidFill>
            <a:srgbClr val="DF6B2C"/>
          </a:solid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Disponible cuando se necesite</a:t>
            </a:r>
            <a:endParaRPr b="0" i="0" sz="1400" u="none" cap="none" strike="noStrike">
              <a:solidFill>
                <a:srgbClr val="000000"/>
              </a:solidFill>
              <a:latin typeface="Arial"/>
              <a:ea typeface="Arial"/>
              <a:cs typeface="Arial"/>
              <a:sym typeface="Arial"/>
            </a:endParaRPr>
          </a:p>
        </p:txBody>
      </p:sp>
      <p:sp>
        <p:nvSpPr>
          <p:cNvPr id="243" name="Google Shape;243;p18"/>
          <p:cNvSpPr txBox="1"/>
          <p:nvPr/>
        </p:nvSpPr>
        <p:spPr>
          <a:xfrm>
            <a:off x="2061090" y="4208856"/>
            <a:ext cx="745058" cy="296862"/>
          </a:xfrm>
          <a:prstGeom prst="rect">
            <a:avLst/>
          </a:prstGeom>
          <a:solidFill>
            <a:srgbClr val="DF6B2C"/>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Hazlo</a:t>
            </a:r>
            <a:endParaRPr b="0" i="0" sz="1400" u="none" cap="none" strike="noStrike">
              <a:solidFill>
                <a:srgbClr val="000000"/>
              </a:solidFill>
              <a:latin typeface="Arial"/>
              <a:ea typeface="Arial"/>
              <a:cs typeface="Arial"/>
              <a:sym typeface="Arial"/>
            </a:endParaRPr>
          </a:p>
        </p:txBody>
      </p:sp>
      <p:sp>
        <p:nvSpPr>
          <p:cNvPr id="244" name="Google Shape;244;p18"/>
          <p:cNvSpPr txBox="1"/>
          <p:nvPr/>
        </p:nvSpPr>
        <p:spPr>
          <a:xfrm>
            <a:off x="2861987" y="4208856"/>
            <a:ext cx="746887" cy="296863"/>
          </a:xfrm>
          <a:prstGeom prst="rect">
            <a:avLst/>
          </a:prstGeom>
          <a:solidFill>
            <a:srgbClr val="DF6B2C"/>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Delega</a:t>
            </a:r>
            <a:endParaRPr b="0" i="0" sz="1400" u="none" cap="none" strike="noStrike">
              <a:solidFill>
                <a:srgbClr val="000000"/>
              </a:solidFill>
              <a:latin typeface="Arial"/>
              <a:ea typeface="Arial"/>
              <a:cs typeface="Arial"/>
              <a:sym typeface="Arial"/>
            </a:endParaRPr>
          </a:p>
        </p:txBody>
      </p:sp>
      <p:sp>
        <p:nvSpPr>
          <p:cNvPr id="245" name="Google Shape;245;p18"/>
          <p:cNvSpPr txBox="1"/>
          <p:nvPr/>
        </p:nvSpPr>
        <p:spPr>
          <a:xfrm>
            <a:off x="3658058" y="4208856"/>
            <a:ext cx="748519" cy="292388"/>
          </a:xfrm>
          <a:prstGeom prst="rect">
            <a:avLst/>
          </a:prstGeom>
          <a:solidFill>
            <a:srgbClr val="DF6B2C"/>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Aplaza</a:t>
            </a:r>
            <a:endParaRPr b="0" i="0" sz="1400" u="none" cap="none" strike="noStrike">
              <a:solidFill>
                <a:srgbClr val="000000"/>
              </a:solidFill>
              <a:latin typeface="Arial"/>
              <a:ea typeface="Arial"/>
              <a:cs typeface="Arial"/>
              <a:sym typeface="Arial"/>
            </a:endParaRPr>
          </a:p>
        </p:txBody>
      </p:sp>
      <p:cxnSp>
        <p:nvCxnSpPr>
          <p:cNvPr id="246" name="Google Shape;246;p18"/>
          <p:cNvCxnSpPr>
            <a:stCxn id="245" idx="0"/>
            <a:endCxn id="243" idx="0"/>
          </p:cNvCxnSpPr>
          <p:nvPr/>
        </p:nvCxnSpPr>
        <p:spPr>
          <a:xfrm rot="5400000">
            <a:off x="3232668" y="3409806"/>
            <a:ext cx="600" cy="1598700"/>
          </a:xfrm>
          <a:prstGeom prst="bentConnector3">
            <a:avLst>
              <a:gd fmla="val -37041750" name="adj1"/>
            </a:avLst>
          </a:prstGeom>
          <a:noFill/>
          <a:ln cap="flat" cmpd="sng" w="19050">
            <a:solidFill>
              <a:srgbClr val="A5A5A5"/>
            </a:solidFill>
            <a:prstDash val="solid"/>
            <a:round/>
            <a:headEnd len="sm" w="sm" type="none"/>
            <a:tailEnd len="sm" w="sm" type="none"/>
          </a:ln>
        </p:spPr>
      </p:cxnSp>
      <p:cxnSp>
        <p:nvCxnSpPr>
          <p:cNvPr id="247" name="Google Shape;247;p18"/>
          <p:cNvCxnSpPr>
            <a:stCxn id="240" idx="2"/>
            <a:endCxn id="244" idx="0"/>
          </p:cNvCxnSpPr>
          <p:nvPr/>
        </p:nvCxnSpPr>
        <p:spPr>
          <a:xfrm>
            <a:off x="3235461" y="3782401"/>
            <a:ext cx="0" cy="426600"/>
          </a:xfrm>
          <a:prstGeom prst="straightConnector1">
            <a:avLst/>
          </a:prstGeom>
          <a:noFill/>
          <a:ln cap="flat" cmpd="sng" w="19050">
            <a:solidFill>
              <a:srgbClr val="A5A5A5"/>
            </a:solidFill>
            <a:prstDash val="solid"/>
            <a:round/>
            <a:headEnd len="sm" w="sm" type="none"/>
            <a:tailEnd len="sm" w="sm" type="none"/>
          </a:ln>
        </p:spPr>
      </p:cxnSp>
      <p:sp>
        <p:nvSpPr>
          <p:cNvPr id="248" name="Google Shape;248;p18"/>
          <p:cNvSpPr txBox="1"/>
          <p:nvPr/>
        </p:nvSpPr>
        <p:spPr>
          <a:xfrm>
            <a:off x="5435873" y="4208856"/>
            <a:ext cx="749266" cy="296862"/>
          </a:xfrm>
          <a:prstGeom prst="rect">
            <a:avLst/>
          </a:prstGeom>
          <a:solidFill>
            <a:srgbClr val="DF6B2C"/>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Incubar</a:t>
            </a:r>
            <a:endParaRPr b="0" i="0" sz="1400" u="none" cap="none" strike="noStrike">
              <a:solidFill>
                <a:srgbClr val="000000"/>
              </a:solidFill>
              <a:latin typeface="Arial"/>
              <a:ea typeface="Arial"/>
              <a:cs typeface="Arial"/>
              <a:sym typeface="Arial"/>
            </a:endParaRPr>
          </a:p>
        </p:txBody>
      </p:sp>
      <p:cxnSp>
        <p:nvCxnSpPr>
          <p:cNvPr id="249" name="Google Shape;249;p18"/>
          <p:cNvCxnSpPr>
            <a:stCxn id="242" idx="0"/>
            <a:endCxn id="241" idx="0"/>
          </p:cNvCxnSpPr>
          <p:nvPr/>
        </p:nvCxnSpPr>
        <p:spPr>
          <a:xfrm rot="5400000">
            <a:off x="5869576" y="3346206"/>
            <a:ext cx="600" cy="1725900"/>
          </a:xfrm>
          <a:prstGeom prst="bentConnector3">
            <a:avLst>
              <a:gd fmla="val -37041667" name="adj1"/>
            </a:avLst>
          </a:prstGeom>
          <a:noFill/>
          <a:ln cap="flat" cmpd="sng" w="19050">
            <a:solidFill>
              <a:srgbClr val="A5A5A5"/>
            </a:solidFill>
            <a:prstDash val="solid"/>
            <a:round/>
            <a:headEnd len="sm" w="sm" type="none"/>
            <a:tailEnd len="sm" w="sm" type="none"/>
          </a:ln>
        </p:spPr>
      </p:cxnSp>
      <p:cxnSp>
        <p:nvCxnSpPr>
          <p:cNvPr id="250" name="Google Shape;250;p18"/>
          <p:cNvCxnSpPr/>
          <p:nvPr/>
        </p:nvCxnSpPr>
        <p:spPr>
          <a:xfrm>
            <a:off x="5810505" y="3782200"/>
            <a:ext cx="1" cy="426656"/>
          </a:xfrm>
          <a:prstGeom prst="straightConnector1">
            <a:avLst/>
          </a:prstGeom>
          <a:noFill/>
          <a:ln cap="flat" cmpd="sng" w="19050">
            <a:solidFill>
              <a:srgbClr val="A5A5A5"/>
            </a:solidFill>
            <a:prstDash val="solid"/>
            <a:round/>
            <a:headEnd len="sm" w="sm" type="none"/>
            <a:tailEnd len="sm" w="sm" type="none"/>
          </a:ln>
        </p:spPr>
      </p:cxnSp>
      <p:sp>
        <p:nvSpPr>
          <p:cNvPr id="251" name="Google Shape;251;p18"/>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19"/>
          <p:cNvSpPr/>
          <p:nvPr/>
        </p:nvSpPr>
        <p:spPr>
          <a:xfrm>
            <a:off x="4519613" y="1489075"/>
            <a:ext cx="4572000" cy="6461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70C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70C0"/>
              </a:solidFill>
              <a:latin typeface="Calibri"/>
              <a:ea typeface="Calibri"/>
              <a:cs typeface="Calibri"/>
              <a:sym typeface="Calibri"/>
            </a:endParaRPr>
          </a:p>
        </p:txBody>
      </p:sp>
      <p:sp>
        <p:nvSpPr>
          <p:cNvPr id="257" name="Google Shape;257;p19"/>
          <p:cNvSpPr txBox="1"/>
          <p:nvPr/>
        </p:nvSpPr>
        <p:spPr>
          <a:xfrm>
            <a:off x="510871" y="958752"/>
            <a:ext cx="5285092"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¿Sueles aplazar las cosas porque algunas no son de tu agrado?</a:t>
            </a:r>
            <a:endParaRPr b="0" i="0" sz="1400" u="none" cap="none" strike="noStrike">
              <a:solidFill>
                <a:srgbClr val="000000"/>
              </a:solidFill>
              <a:latin typeface="Arial"/>
              <a:ea typeface="Arial"/>
              <a:cs typeface="Arial"/>
              <a:sym typeface="Arial"/>
            </a:endParaRPr>
          </a:p>
        </p:txBody>
      </p:sp>
      <p:pic>
        <p:nvPicPr>
          <p:cNvPr id="258" name="Google Shape;258;p19"/>
          <p:cNvPicPr preferRelativeResize="0"/>
          <p:nvPr/>
        </p:nvPicPr>
        <p:blipFill rotWithShape="1">
          <a:blip r:embed="rId3">
            <a:alphaModFix/>
          </a:blip>
          <a:srcRect b="9117" l="0" r="0" t="19559"/>
          <a:stretch/>
        </p:blipFill>
        <p:spPr>
          <a:xfrm>
            <a:off x="503238" y="1309688"/>
            <a:ext cx="8172450" cy="3887787"/>
          </a:xfrm>
          <a:prstGeom prst="rect">
            <a:avLst/>
          </a:prstGeom>
          <a:noFill/>
          <a:ln>
            <a:noFill/>
          </a:ln>
        </p:spPr>
      </p:pic>
      <p:sp>
        <p:nvSpPr>
          <p:cNvPr id="259" name="Google Shape;259;p19"/>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2"/>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62" name="Google Shape;62;p2"/>
          <p:cNvSpPr txBox="1"/>
          <p:nvPr/>
        </p:nvSpPr>
        <p:spPr>
          <a:xfrm>
            <a:off x="1008063" y="3169972"/>
            <a:ext cx="5993558"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2800"/>
              <a:buFont typeface="Arial"/>
              <a:buNone/>
            </a:pPr>
            <a:r>
              <a:rPr b="0" i="0" lang="es-PE" sz="2800" u="none" cap="none" strike="noStrike">
                <a:solidFill>
                  <a:schemeClr val="lt1"/>
                </a:solidFill>
                <a:latin typeface="Arial"/>
                <a:ea typeface="Arial"/>
                <a:cs typeface="Arial"/>
                <a:sym typeface="Arial"/>
              </a:rPr>
              <a:t>TAREAS URGENTES </a:t>
            </a:r>
            <a:br>
              <a:rPr b="0" i="0" lang="es-PE" sz="2800" u="none" cap="none" strike="noStrike">
                <a:solidFill>
                  <a:schemeClr val="lt1"/>
                </a:solidFill>
                <a:latin typeface="Arial"/>
                <a:ea typeface="Arial"/>
                <a:cs typeface="Arial"/>
                <a:sym typeface="Arial"/>
              </a:rPr>
            </a:br>
            <a:r>
              <a:rPr b="0" i="0" lang="es-PE" sz="2800" u="none" cap="none" strike="noStrike">
                <a:solidFill>
                  <a:schemeClr val="lt1"/>
                </a:solidFill>
                <a:latin typeface="Arial"/>
                <a:ea typeface="Arial"/>
                <a:cs typeface="Arial"/>
                <a:sym typeface="Arial"/>
              </a:rPr>
              <a:t>E IMPORTANTES</a:t>
            </a:r>
            <a:endParaRPr b="0" i="0" sz="1600" u="none" cap="none" strike="noStrike">
              <a:solidFill>
                <a:schemeClr val="lt1"/>
              </a:solidFill>
              <a:latin typeface="Arial"/>
              <a:ea typeface="Arial"/>
              <a:cs typeface="Arial"/>
              <a:sym typeface="Arial"/>
            </a:endParaRPr>
          </a:p>
        </p:txBody>
      </p:sp>
      <p:pic>
        <p:nvPicPr>
          <p:cNvPr id="63" name="Google Shape;63;p2"/>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0"/>
          <p:cNvSpPr/>
          <p:nvPr/>
        </p:nvSpPr>
        <p:spPr>
          <a:xfrm>
            <a:off x="4519613" y="1489075"/>
            <a:ext cx="4572000" cy="6461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70C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70C0"/>
              </a:solidFill>
              <a:latin typeface="Calibri"/>
              <a:ea typeface="Calibri"/>
              <a:cs typeface="Calibri"/>
              <a:sym typeface="Calibri"/>
            </a:endParaRPr>
          </a:p>
        </p:txBody>
      </p:sp>
      <p:sp>
        <p:nvSpPr>
          <p:cNvPr id="266" name="Google Shape;266;p20"/>
          <p:cNvSpPr txBox="1"/>
          <p:nvPr/>
        </p:nvSpPr>
        <p:spPr>
          <a:xfrm>
            <a:off x="512665" y="958752"/>
            <a:ext cx="3807000" cy="1231500"/>
          </a:xfrm>
          <a:prstGeom prst="rect">
            <a:avLst/>
          </a:prstGeom>
          <a:noFill/>
          <a:ln>
            <a:noFill/>
          </a:ln>
        </p:spPr>
        <p:txBody>
          <a:bodyPr anchorCtr="0" anchor="t" bIns="0" lIns="0" spcFirstLastPara="1" rIns="0" wrap="square" tIns="0">
            <a:spAutoFit/>
          </a:bodyPr>
          <a:lstStyle/>
          <a:p>
            <a:pPr indent="-177800" lvl="0" marL="1778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Hazlo con tiempo</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¡No postergues!, que sea la primera cosa que hagas</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Ganar una hora al día y dedicarla a las prioridades máximas.</a:t>
            </a:r>
            <a:endParaRPr b="0" i="0" sz="1400" u="none" cap="none" strike="noStrike">
              <a:solidFill>
                <a:srgbClr val="000000"/>
              </a:solidFill>
              <a:latin typeface="Arial"/>
              <a:ea typeface="Arial"/>
              <a:cs typeface="Arial"/>
              <a:sym typeface="Arial"/>
            </a:endParaRPr>
          </a:p>
        </p:txBody>
      </p:sp>
      <p:pic>
        <p:nvPicPr>
          <p:cNvPr descr="shutterstock_611673230 (1).jpg" id="267" name="Google Shape;267;p20"/>
          <p:cNvPicPr preferRelativeResize="0"/>
          <p:nvPr/>
        </p:nvPicPr>
        <p:blipFill rotWithShape="1">
          <a:blip r:embed="rId3">
            <a:alphaModFix/>
          </a:blip>
          <a:srcRect b="0" l="27318" r="12148" t="0"/>
          <a:stretch/>
        </p:blipFill>
        <p:spPr>
          <a:xfrm>
            <a:off x="4824413" y="958752"/>
            <a:ext cx="3851275" cy="4238723"/>
          </a:xfrm>
          <a:prstGeom prst="rect">
            <a:avLst/>
          </a:prstGeom>
          <a:noFill/>
          <a:ln>
            <a:noFill/>
          </a:ln>
        </p:spPr>
      </p:pic>
      <p:sp>
        <p:nvSpPr>
          <p:cNvPr id="268" name="Google Shape;268;p20"/>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1"/>
          <p:cNvSpPr txBox="1"/>
          <p:nvPr/>
        </p:nvSpPr>
        <p:spPr>
          <a:xfrm>
            <a:off x="511470" y="958752"/>
            <a:ext cx="3808200" cy="646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¡APRENDA A DECIR ADIÓS!</a:t>
            </a:r>
            <a:endParaRPr b="1" i="0" sz="1600" u="none" cap="none" strike="noStrike">
              <a:solidFill>
                <a:srgbClr val="000000"/>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¿Cómo solucionarlo?</a:t>
            </a:r>
            <a:endParaRPr b="0" i="0" sz="1400" u="none" cap="none" strike="noStrike">
              <a:solidFill>
                <a:srgbClr val="000000"/>
              </a:solidFill>
              <a:latin typeface="Arial"/>
              <a:ea typeface="Arial"/>
              <a:cs typeface="Arial"/>
              <a:sym typeface="Arial"/>
            </a:endParaRPr>
          </a:p>
        </p:txBody>
      </p:sp>
      <p:sp>
        <p:nvSpPr>
          <p:cNvPr descr="Resultado de imagen para gente diciendo adios" id="275" name="Google Shape;275;p21"/>
          <p:cNvSpPr/>
          <p:nvPr/>
        </p:nvSpPr>
        <p:spPr>
          <a:xfrm>
            <a:off x="892175" y="-120650"/>
            <a:ext cx="254000" cy="254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grpSp>
        <p:nvGrpSpPr>
          <p:cNvPr id="276" name="Google Shape;276;p21"/>
          <p:cNvGrpSpPr/>
          <p:nvPr/>
        </p:nvGrpSpPr>
        <p:grpSpPr>
          <a:xfrm>
            <a:off x="1668761" y="2365037"/>
            <a:ext cx="5806478" cy="2832438"/>
            <a:chOff x="1131217" y="1840602"/>
            <a:chExt cx="6881566" cy="3356873"/>
          </a:xfrm>
        </p:grpSpPr>
        <p:pic>
          <p:nvPicPr>
            <p:cNvPr id="277" name="Google Shape;277;p21"/>
            <p:cNvPicPr preferRelativeResize="0"/>
            <p:nvPr/>
          </p:nvPicPr>
          <p:blipFill rotWithShape="1">
            <a:blip r:embed="rId3">
              <a:alphaModFix/>
            </a:blip>
            <a:srcRect b="0" l="0" r="0" t="12580"/>
            <a:stretch/>
          </p:blipFill>
          <p:spPr>
            <a:xfrm>
              <a:off x="1131217" y="1840602"/>
              <a:ext cx="6881566" cy="3356873"/>
            </a:xfrm>
            <a:prstGeom prst="rect">
              <a:avLst/>
            </a:prstGeom>
            <a:noFill/>
            <a:ln>
              <a:noFill/>
            </a:ln>
          </p:spPr>
        </p:pic>
        <p:sp>
          <p:nvSpPr>
            <p:cNvPr id="278" name="Google Shape;278;p21"/>
            <p:cNvSpPr/>
            <p:nvPr/>
          </p:nvSpPr>
          <p:spPr>
            <a:xfrm rot="1771386">
              <a:off x="5664092" y="1886462"/>
              <a:ext cx="224853" cy="439334"/>
            </a:xfrm>
            <a:prstGeom prst="rect">
              <a:avLst/>
            </a:prstGeom>
            <a:solidFill>
              <a:srgbClr val="A1102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279" name="Google Shape;279;p21"/>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descr="Resultado de imagen para terminar una conversacion" id="285" name="Google Shape;285;p22"/>
          <p:cNvSpPr/>
          <p:nvPr/>
        </p:nvSpPr>
        <p:spPr>
          <a:xfrm>
            <a:off x="892175" y="-120650"/>
            <a:ext cx="254000" cy="254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86" name="Google Shape;286;p22"/>
          <p:cNvSpPr txBox="1"/>
          <p:nvPr/>
        </p:nvSpPr>
        <p:spPr>
          <a:xfrm>
            <a:off x="512665" y="958114"/>
            <a:ext cx="3807000" cy="26166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¿CÓMO TERMINAR UNA CONVERSACIÓN?</a:t>
            </a:r>
            <a:endParaRPr b="0" i="0" sz="1600" u="none" cap="none" strike="noStrike">
              <a:solidFill>
                <a:srgbClr val="000000"/>
              </a:solidFill>
              <a:latin typeface="Calibri"/>
              <a:ea typeface="Calibri"/>
              <a:cs typeface="Calibri"/>
              <a:sym typeface="Calibri"/>
            </a:endParaRPr>
          </a:p>
          <a:p>
            <a:pPr indent="-177800" lvl="0" marL="177800" marR="0" rtl="0" algn="l">
              <a:lnSpc>
                <a:spcPct val="100000"/>
              </a:lnSpc>
              <a:spcBef>
                <a:spcPts val="120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Resumen de puntos importantes</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Calibri"/>
              <a:ea typeface="Calibri"/>
              <a:cs typeface="Calibri"/>
              <a:sym typeface="Calibri"/>
            </a:endParaRPr>
          </a:p>
          <a:p>
            <a:pPr indent="-177800" lvl="0" marL="1778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Lentamente ponte de pie y </a:t>
            </a:r>
            <a:br>
              <a:rPr b="0" i="0" lang="es-PE" sz="1600" u="none" cap="none" strike="noStrike">
                <a:solidFill>
                  <a:srgbClr val="000000"/>
                </a:solidFill>
                <a:latin typeface="Calibri"/>
                <a:ea typeface="Calibri"/>
                <a:cs typeface="Calibri"/>
                <a:sym typeface="Calibri"/>
              </a:rPr>
            </a:br>
            <a:r>
              <a:rPr b="0" i="0" lang="es-PE" sz="1600" u="none" cap="none" strike="noStrike">
                <a:solidFill>
                  <a:srgbClr val="000000"/>
                </a:solidFill>
                <a:latin typeface="Calibri"/>
                <a:ea typeface="Calibri"/>
                <a:cs typeface="Calibri"/>
                <a:sym typeface="Calibri"/>
              </a:rPr>
              <a:t>extiende la mano</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Calibri"/>
              <a:ea typeface="Calibri"/>
              <a:cs typeface="Calibri"/>
              <a:sym typeface="Calibri"/>
            </a:endParaRPr>
          </a:p>
          <a:p>
            <a:pPr indent="-177800" lvl="0" marL="1778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Encaminar hacia la puerta y agradecer</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Calibri"/>
              <a:ea typeface="Calibri"/>
              <a:cs typeface="Calibri"/>
              <a:sym typeface="Calibri"/>
            </a:endParaRPr>
          </a:p>
          <a:p>
            <a:pPr indent="-177800" lvl="0" marL="1778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Mantente de pie, para que su parlanchín entienda que estás apurado.</a:t>
            </a:r>
            <a:endParaRPr b="0" i="0" sz="1400" u="none" cap="none" strike="noStrike">
              <a:solidFill>
                <a:srgbClr val="000000"/>
              </a:solidFill>
              <a:latin typeface="Arial"/>
              <a:ea typeface="Arial"/>
              <a:cs typeface="Arial"/>
              <a:sym typeface="Arial"/>
            </a:endParaRPr>
          </a:p>
        </p:txBody>
      </p:sp>
      <p:pic>
        <p:nvPicPr>
          <p:cNvPr id="287" name="Google Shape;287;p22"/>
          <p:cNvPicPr preferRelativeResize="0"/>
          <p:nvPr/>
        </p:nvPicPr>
        <p:blipFill rotWithShape="1">
          <a:blip r:embed="rId3">
            <a:alphaModFix/>
          </a:blip>
          <a:srcRect b="0" l="29161" r="10235" t="0"/>
          <a:stretch/>
        </p:blipFill>
        <p:spPr>
          <a:xfrm>
            <a:off x="4824412" y="958752"/>
            <a:ext cx="3851275" cy="4238723"/>
          </a:xfrm>
          <a:prstGeom prst="rect">
            <a:avLst/>
          </a:prstGeom>
          <a:noFill/>
          <a:ln>
            <a:noFill/>
          </a:ln>
        </p:spPr>
      </p:pic>
      <p:sp>
        <p:nvSpPr>
          <p:cNvPr id="288" name="Google Shape;288;p22"/>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3"/>
          <p:cNvSpPr/>
          <p:nvPr/>
        </p:nvSpPr>
        <p:spPr>
          <a:xfrm>
            <a:off x="4319588" y="1309688"/>
            <a:ext cx="4356100" cy="3887787"/>
          </a:xfrm>
          <a:prstGeom prst="rect">
            <a:avLst/>
          </a:prstGeom>
          <a:solidFill>
            <a:schemeClr val="lt1"/>
          </a:solidFill>
          <a:ln cap="flat" cmpd="sng" w="12700">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descr="http://4.bp.blogspot.com/-TdTZ2TQLGy8/UrNhjcbut7I/AAAAAAAAAyk/TVqrMl-5azg/s1600/tiempo-entre-manos.jpg" id="295" name="Google Shape;295;p23"/>
          <p:cNvPicPr preferRelativeResize="0"/>
          <p:nvPr/>
        </p:nvPicPr>
        <p:blipFill rotWithShape="1">
          <a:blip r:embed="rId3">
            <a:alphaModFix/>
          </a:blip>
          <a:srcRect b="4279" l="0" r="0" t="0"/>
          <a:stretch/>
        </p:blipFill>
        <p:spPr>
          <a:xfrm>
            <a:off x="512665" y="2670475"/>
            <a:ext cx="3569141" cy="2527000"/>
          </a:xfrm>
          <a:prstGeom prst="rect">
            <a:avLst/>
          </a:prstGeom>
          <a:noFill/>
          <a:ln>
            <a:noFill/>
          </a:ln>
        </p:spPr>
      </p:pic>
      <p:pic>
        <p:nvPicPr>
          <p:cNvPr descr="http://blogs.lavozdegalicia.es/voyacien/files/2009/08/libre.jpg" id="296" name="Google Shape;296;p23"/>
          <p:cNvPicPr preferRelativeResize="0"/>
          <p:nvPr/>
        </p:nvPicPr>
        <p:blipFill rotWithShape="1">
          <a:blip r:embed="rId4">
            <a:alphaModFix/>
          </a:blip>
          <a:srcRect b="0" l="0" r="0" t="0"/>
          <a:stretch/>
        </p:blipFill>
        <p:spPr>
          <a:xfrm>
            <a:off x="512665" y="1315930"/>
            <a:ext cx="3560325" cy="1273920"/>
          </a:xfrm>
          <a:prstGeom prst="rect">
            <a:avLst/>
          </a:prstGeom>
          <a:noFill/>
          <a:ln>
            <a:noFill/>
          </a:ln>
        </p:spPr>
      </p:pic>
      <p:sp>
        <p:nvSpPr>
          <p:cNvPr id="297" name="Google Shape;297;p23"/>
          <p:cNvSpPr txBox="1"/>
          <p:nvPr/>
        </p:nvSpPr>
        <p:spPr>
          <a:xfrm>
            <a:off x="512665" y="958114"/>
            <a:ext cx="3806923"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UTILIZAR SEÑALES O SÍMBOLOS</a:t>
            </a:r>
            <a:endParaRPr b="0" i="0" sz="1400" u="none" cap="none" strike="noStrike">
              <a:solidFill>
                <a:srgbClr val="000000"/>
              </a:solidFill>
              <a:latin typeface="Arial"/>
              <a:ea typeface="Arial"/>
              <a:cs typeface="Arial"/>
              <a:sym typeface="Arial"/>
            </a:endParaRPr>
          </a:p>
        </p:txBody>
      </p:sp>
      <p:pic>
        <p:nvPicPr>
          <p:cNvPr id="298" name="Google Shape;298;p23"/>
          <p:cNvPicPr preferRelativeResize="0"/>
          <p:nvPr/>
        </p:nvPicPr>
        <p:blipFill rotWithShape="1">
          <a:blip r:embed="rId5">
            <a:alphaModFix/>
          </a:blip>
          <a:srcRect b="24881" l="9241" r="47315" t="26310"/>
          <a:stretch/>
        </p:blipFill>
        <p:spPr>
          <a:xfrm>
            <a:off x="5007148" y="1632496"/>
            <a:ext cx="2980981" cy="3349079"/>
          </a:xfrm>
          <a:prstGeom prst="rect">
            <a:avLst/>
          </a:prstGeom>
          <a:noFill/>
          <a:ln>
            <a:noFill/>
          </a:ln>
        </p:spPr>
      </p:pic>
      <p:sp>
        <p:nvSpPr>
          <p:cNvPr id="299" name="Google Shape;299;p23"/>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4"/>
          <p:cNvSpPr txBox="1"/>
          <p:nvPr/>
        </p:nvSpPr>
        <p:spPr>
          <a:xfrm>
            <a:off x="510871" y="958752"/>
            <a:ext cx="3808717" cy="409342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ADAPTAR LAS HERRAMIENTAS A </a:t>
            </a:r>
            <a:br>
              <a:rPr b="1" i="0" lang="es-PE" sz="1600" u="none" cap="none" strike="noStrike">
                <a:solidFill>
                  <a:srgbClr val="000000"/>
                </a:solidFill>
                <a:latin typeface="Calibri"/>
                <a:ea typeface="Calibri"/>
                <a:cs typeface="Calibri"/>
                <a:sym typeface="Calibri"/>
              </a:rPr>
            </a:br>
            <a:r>
              <a:rPr b="1" i="0" lang="es-PE" sz="1600" u="none" cap="none" strike="noStrike">
                <a:solidFill>
                  <a:srgbClr val="000000"/>
                </a:solidFill>
                <a:latin typeface="Calibri"/>
                <a:ea typeface="Calibri"/>
                <a:cs typeface="Calibri"/>
                <a:sym typeface="Calibri"/>
              </a:rPr>
              <a:t>SUS NECESIDADES </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1200"/>
              </a:spcBef>
              <a:spcAft>
                <a:spcPts val="0"/>
              </a:spcAft>
              <a:buClr>
                <a:srgbClr val="772978"/>
              </a:buClr>
              <a:buSzPts val="1600"/>
              <a:buFont typeface="Arial"/>
              <a:buChar char="•"/>
            </a:pPr>
            <a:r>
              <a:rPr b="1" i="0" lang="es-PE" sz="1600" u="none" cap="none" strike="noStrike">
                <a:solidFill>
                  <a:srgbClr val="772978"/>
                </a:solidFill>
                <a:latin typeface="Calibri"/>
                <a:ea typeface="Calibri"/>
                <a:cs typeface="Calibri"/>
                <a:sym typeface="Calibri"/>
              </a:rPr>
              <a:t>Ambiente de estudio: </a:t>
            </a:r>
            <a:endParaRPr b="0" i="0" sz="1400" u="none" cap="none" strike="noStrike">
              <a:solidFill>
                <a:srgbClr val="000000"/>
              </a:solidFill>
              <a:latin typeface="Arial"/>
              <a:ea typeface="Arial"/>
              <a:cs typeface="Arial"/>
              <a:sym typeface="Arial"/>
            </a:endParaRPr>
          </a:p>
          <a:p>
            <a:pPr indent="-76200" lvl="0" marL="177800" marR="0" rtl="0" algn="l">
              <a:lnSpc>
                <a:spcPct val="100000"/>
              </a:lnSpc>
              <a:spcBef>
                <a:spcPts val="0"/>
              </a:spcBef>
              <a:spcAft>
                <a:spcPts val="0"/>
              </a:spcAft>
              <a:buClr>
                <a:srgbClr val="772978"/>
              </a:buClr>
              <a:buSzPts val="1600"/>
              <a:buFont typeface="Arial"/>
              <a:buNone/>
            </a:pPr>
            <a:r>
              <a:t/>
            </a:r>
            <a:endParaRPr b="0" i="0" sz="1600" u="none" cap="none" strike="noStrike">
              <a:solidFill>
                <a:srgbClr val="772978"/>
              </a:solidFill>
              <a:latin typeface="Calibri"/>
              <a:ea typeface="Calibri"/>
              <a:cs typeface="Calibri"/>
              <a:sym typeface="Calibri"/>
            </a:endParaRPr>
          </a:p>
          <a:p>
            <a:pPr indent="-179388" lvl="0" marL="357188" marR="0" rtl="0" algn="l">
              <a:lnSpc>
                <a:spcPct val="100000"/>
              </a:lnSpc>
              <a:spcBef>
                <a:spcPts val="0"/>
              </a:spcBef>
              <a:spcAft>
                <a:spcPts val="0"/>
              </a:spcAft>
              <a:buClr>
                <a:srgbClr val="772978"/>
              </a:buClr>
              <a:buSzPts val="1600"/>
              <a:buFont typeface="Arial"/>
              <a:buChar char="•"/>
            </a:pPr>
            <a:r>
              <a:rPr b="0" i="0" lang="es-PE" sz="1600" u="none" cap="none" strike="noStrike">
                <a:solidFill>
                  <a:srgbClr val="000000"/>
                </a:solidFill>
                <a:latin typeface="Calibri"/>
                <a:ea typeface="Calibri"/>
                <a:cs typeface="Calibri"/>
                <a:sym typeface="Calibri"/>
              </a:rPr>
              <a:t>Silla cómoda,  luz suficiente, ambiente ventilado</a:t>
            </a:r>
            <a:endParaRPr b="0" i="0" sz="1400" u="none" cap="none" strike="noStrike">
              <a:solidFill>
                <a:srgbClr val="000000"/>
              </a:solidFill>
              <a:latin typeface="Arial"/>
              <a:ea typeface="Arial"/>
              <a:cs typeface="Arial"/>
              <a:sym typeface="Arial"/>
            </a:endParaRPr>
          </a:p>
          <a:p>
            <a:pPr indent="-179388" lvl="0" marL="357188" marR="0" rtl="0" algn="l">
              <a:lnSpc>
                <a:spcPct val="100000"/>
              </a:lnSpc>
              <a:spcBef>
                <a:spcPts val="0"/>
              </a:spcBef>
              <a:spcAft>
                <a:spcPts val="0"/>
              </a:spcAft>
              <a:buClr>
                <a:srgbClr val="772978"/>
              </a:buClr>
              <a:buSzPts val="1600"/>
              <a:buFont typeface="Arial"/>
              <a:buChar char="•"/>
            </a:pPr>
            <a:r>
              <a:rPr b="0" i="0" lang="es-PE" sz="1600" u="none" cap="none" strike="noStrike">
                <a:solidFill>
                  <a:srgbClr val="000000"/>
                </a:solidFill>
                <a:latin typeface="Calibri"/>
                <a:ea typeface="Calibri"/>
                <a:cs typeface="Calibri"/>
                <a:sym typeface="Calibri"/>
              </a:rPr>
              <a:t>Organizadores para nuestros materiales.</a:t>
            </a:r>
            <a:endParaRPr b="0" i="0" sz="1400" u="none" cap="none" strike="noStrike">
              <a:solidFill>
                <a:srgbClr val="000000"/>
              </a:solidFill>
              <a:latin typeface="Arial"/>
              <a:ea typeface="Arial"/>
              <a:cs typeface="Arial"/>
              <a:sym typeface="Arial"/>
            </a:endParaRPr>
          </a:p>
          <a:p>
            <a:pPr indent="-76200" lvl="0" marL="177800" marR="0" rtl="0" algn="l">
              <a:lnSpc>
                <a:spcPct val="100000"/>
              </a:lnSpc>
              <a:spcBef>
                <a:spcPts val="0"/>
              </a:spcBef>
              <a:spcAft>
                <a:spcPts val="0"/>
              </a:spcAft>
              <a:buClr>
                <a:srgbClr val="772978"/>
              </a:buClr>
              <a:buSzPts val="1600"/>
              <a:buFont typeface="Arial"/>
              <a:buNone/>
            </a:pPr>
            <a:r>
              <a:t/>
            </a:r>
            <a:endParaRPr b="0" i="0" sz="1600" u="none" cap="none" strike="noStrike">
              <a:solidFill>
                <a:srgbClr val="000000"/>
              </a:solidFill>
              <a:latin typeface="Calibri"/>
              <a:ea typeface="Calibri"/>
              <a:cs typeface="Calibri"/>
              <a:sym typeface="Calibri"/>
            </a:endParaRPr>
          </a:p>
          <a:p>
            <a:pPr indent="-177800" lvl="0" marL="177800" marR="0" rtl="0" algn="l">
              <a:lnSpc>
                <a:spcPct val="100000"/>
              </a:lnSpc>
              <a:spcBef>
                <a:spcPts val="0"/>
              </a:spcBef>
              <a:spcAft>
                <a:spcPts val="0"/>
              </a:spcAft>
              <a:buClr>
                <a:srgbClr val="772978"/>
              </a:buClr>
              <a:buSzPts val="1600"/>
              <a:buFont typeface="Arial"/>
              <a:buChar char="•"/>
            </a:pPr>
            <a:r>
              <a:rPr b="1" i="0" lang="es-PE" sz="1600" u="none" cap="none" strike="noStrike">
                <a:solidFill>
                  <a:srgbClr val="772978"/>
                </a:solidFill>
                <a:latin typeface="Calibri"/>
                <a:ea typeface="Calibri"/>
                <a:cs typeface="Calibri"/>
                <a:sym typeface="Calibri"/>
              </a:rPr>
              <a:t>En cuanto al sistema informático</a:t>
            </a:r>
            <a:r>
              <a:rPr b="0" i="0" lang="es-PE" sz="1600" u="none" cap="none" strike="noStrike">
                <a:solidFill>
                  <a:srgbClr val="772978"/>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a:p>
            <a:pPr indent="-76200" lvl="0" marL="177800" marR="0" rtl="0" algn="l">
              <a:lnSpc>
                <a:spcPct val="100000"/>
              </a:lnSpc>
              <a:spcBef>
                <a:spcPts val="0"/>
              </a:spcBef>
              <a:spcAft>
                <a:spcPts val="0"/>
              </a:spcAft>
              <a:buClr>
                <a:srgbClr val="772978"/>
              </a:buClr>
              <a:buSzPts val="1600"/>
              <a:buFont typeface="Arial"/>
              <a:buNone/>
            </a:pPr>
            <a:r>
              <a:t/>
            </a:r>
            <a:endParaRPr b="0" i="0" sz="1600" u="none" cap="none" strike="noStrike">
              <a:solidFill>
                <a:srgbClr val="772978"/>
              </a:solidFill>
              <a:latin typeface="Calibri"/>
              <a:ea typeface="Calibri"/>
              <a:cs typeface="Calibri"/>
              <a:sym typeface="Calibri"/>
            </a:endParaRPr>
          </a:p>
          <a:p>
            <a:pPr indent="-179388" lvl="0" marL="357188" marR="0" rtl="0" algn="l">
              <a:lnSpc>
                <a:spcPct val="100000"/>
              </a:lnSpc>
              <a:spcBef>
                <a:spcPts val="0"/>
              </a:spcBef>
              <a:spcAft>
                <a:spcPts val="0"/>
              </a:spcAft>
              <a:buClr>
                <a:srgbClr val="772978"/>
              </a:buClr>
              <a:buSzPts val="1600"/>
              <a:buFont typeface="Arial"/>
              <a:buChar char="•"/>
            </a:pPr>
            <a:r>
              <a:rPr b="0" i="0" lang="es-PE" sz="1600" u="none" cap="none" strike="noStrike">
                <a:solidFill>
                  <a:srgbClr val="000000"/>
                </a:solidFill>
                <a:latin typeface="Calibri"/>
                <a:ea typeface="Calibri"/>
                <a:cs typeface="Calibri"/>
                <a:sym typeface="Calibri"/>
              </a:rPr>
              <a:t>Siempre guarda copias de seguridad de tu trabajo</a:t>
            </a:r>
            <a:endParaRPr b="0" i="0" sz="1400" u="none" cap="none" strike="noStrike">
              <a:solidFill>
                <a:srgbClr val="000000"/>
              </a:solidFill>
              <a:latin typeface="Arial"/>
              <a:ea typeface="Arial"/>
              <a:cs typeface="Arial"/>
              <a:sym typeface="Arial"/>
            </a:endParaRPr>
          </a:p>
          <a:p>
            <a:pPr indent="-179388" lvl="0" marL="357188" marR="0" rtl="0" algn="l">
              <a:lnSpc>
                <a:spcPct val="100000"/>
              </a:lnSpc>
              <a:spcBef>
                <a:spcPts val="0"/>
              </a:spcBef>
              <a:spcAft>
                <a:spcPts val="0"/>
              </a:spcAft>
              <a:buClr>
                <a:srgbClr val="772978"/>
              </a:buClr>
              <a:buSzPts val="1600"/>
              <a:buFont typeface="Arial"/>
              <a:buChar char="•"/>
            </a:pPr>
            <a:r>
              <a:rPr b="0" i="0" lang="es-PE" sz="1600" u="none" cap="none" strike="noStrike">
                <a:solidFill>
                  <a:srgbClr val="000000"/>
                </a:solidFill>
                <a:latin typeface="Calibri"/>
                <a:ea typeface="Calibri"/>
                <a:cs typeface="Calibri"/>
                <a:sym typeface="Calibri"/>
              </a:rPr>
              <a:t>Mantener archivos ordenados con nombres fáciles</a:t>
            </a:r>
            <a:endParaRPr b="0" i="0" sz="1400" u="none" cap="none" strike="noStrike">
              <a:solidFill>
                <a:srgbClr val="000000"/>
              </a:solidFill>
              <a:latin typeface="Arial"/>
              <a:ea typeface="Arial"/>
              <a:cs typeface="Arial"/>
              <a:sym typeface="Arial"/>
            </a:endParaRPr>
          </a:p>
          <a:p>
            <a:pPr indent="-179388" lvl="0" marL="357188" marR="0" rtl="0" algn="l">
              <a:lnSpc>
                <a:spcPct val="100000"/>
              </a:lnSpc>
              <a:spcBef>
                <a:spcPts val="0"/>
              </a:spcBef>
              <a:spcAft>
                <a:spcPts val="0"/>
              </a:spcAft>
              <a:buClr>
                <a:srgbClr val="772978"/>
              </a:buClr>
              <a:buSzPts val="1600"/>
              <a:buFont typeface="Arial"/>
              <a:buChar char="•"/>
            </a:pPr>
            <a:r>
              <a:rPr b="0" i="0" lang="es-PE" sz="1600" u="none" cap="none" strike="noStrike">
                <a:solidFill>
                  <a:srgbClr val="000000"/>
                </a:solidFill>
                <a:latin typeface="Calibri"/>
                <a:ea typeface="Calibri"/>
                <a:cs typeface="Calibri"/>
                <a:sym typeface="Calibri"/>
              </a:rPr>
              <a:t>Borrar de la bandeja de entrada los correos que no son importantes </a:t>
            </a:r>
            <a:endParaRPr b="0" i="0" sz="1400" u="none" cap="none" strike="noStrike">
              <a:solidFill>
                <a:srgbClr val="000000"/>
              </a:solidFill>
              <a:latin typeface="Arial"/>
              <a:ea typeface="Arial"/>
              <a:cs typeface="Arial"/>
              <a:sym typeface="Arial"/>
            </a:endParaRPr>
          </a:p>
        </p:txBody>
      </p:sp>
      <p:pic>
        <p:nvPicPr>
          <p:cNvPr id="306" name="Google Shape;306;p24"/>
          <p:cNvPicPr preferRelativeResize="0"/>
          <p:nvPr/>
        </p:nvPicPr>
        <p:blipFill rotWithShape="1">
          <a:blip r:embed="rId3">
            <a:alphaModFix/>
          </a:blip>
          <a:srcRect b="0" l="0" r="0" t="23260"/>
          <a:stretch/>
        </p:blipFill>
        <p:spPr>
          <a:xfrm>
            <a:off x="4824413" y="949326"/>
            <a:ext cx="3851275" cy="4244124"/>
          </a:xfrm>
          <a:prstGeom prst="rect">
            <a:avLst/>
          </a:prstGeom>
          <a:noFill/>
          <a:ln>
            <a:noFill/>
          </a:ln>
        </p:spPr>
      </p:pic>
      <p:sp>
        <p:nvSpPr>
          <p:cNvPr id="307" name="Google Shape;307;p24"/>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5"/>
          <p:cNvSpPr txBox="1"/>
          <p:nvPr/>
        </p:nvSpPr>
        <p:spPr>
          <a:xfrm>
            <a:off x="511470" y="958752"/>
            <a:ext cx="3808200" cy="2370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RECUERDA:</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120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Se tarda mucho menos en revisar nuestras notas que en buscar nuestros pensamientos perdidos.</a:t>
            </a:r>
            <a:endParaRPr b="0" i="0" sz="1400" u="none" cap="none" strike="noStrike">
              <a:solidFill>
                <a:srgbClr val="000000"/>
              </a:solidFill>
              <a:latin typeface="Arial"/>
              <a:ea typeface="Arial"/>
              <a:cs typeface="Arial"/>
              <a:sym typeface="Arial"/>
            </a:endParaRPr>
          </a:p>
          <a:p>
            <a:pPr indent="-76200" lvl="0" marL="177800" marR="0" rtl="0" algn="l">
              <a:lnSpc>
                <a:spcPct val="100000"/>
              </a:lnSpc>
              <a:spcBef>
                <a:spcPts val="0"/>
              </a:spcBef>
              <a:spcAft>
                <a:spcPts val="0"/>
              </a:spcAft>
              <a:buClr>
                <a:schemeClr val="dk1"/>
              </a:buClr>
              <a:buSzPts val="1600"/>
              <a:buFont typeface="Arial"/>
              <a:buNone/>
            </a:pPr>
            <a:r>
              <a:t/>
            </a:r>
            <a:endParaRPr b="0" i="0" sz="1600" u="none" cap="none" strike="noStrike">
              <a:solidFill>
                <a:srgbClr val="000000"/>
              </a:solidFill>
              <a:latin typeface="Calibri"/>
              <a:ea typeface="Calibri"/>
              <a:cs typeface="Calibri"/>
              <a:sym typeface="Calibri"/>
            </a:endParaRPr>
          </a:p>
          <a:p>
            <a:pPr indent="-177800" lvl="0" marL="1778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El 50% de todo lo que lee y escucha se olvida al minuto siguiente.</a:t>
            </a:r>
            <a:endParaRPr b="0" i="0" sz="1400" u="none" cap="none" strike="noStrike">
              <a:solidFill>
                <a:srgbClr val="000000"/>
              </a:solidFill>
              <a:latin typeface="Arial"/>
              <a:ea typeface="Arial"/>
              <a:cs typeface="Arial"/>
              <a:sym typeface="Arial"/>
            </a:endParaRPr>
          </a:p>
          <a:p>
            <a:pPr indent="-76200" lvl="0" marL="177800" marR="0" rtl="0" algn="l">
              <a:lnSpc>
                <a:spcPct val="100000"/>
              </a:lnSpc>
              <a:spcBef>
                <a:spcPts val="0"/>
              </a:spcBef>
              <a:spcAft>
                <a:spcPts val="0"/>
              </a:spcAft>
              <a:buClr>
                <a:schemeClr val="dk1"/>
              </a:buClr>
              <a:buSzPts val="1600"/>
              <a:buFont typeface="Arial"/>
              <a:buNone/>
            </a:pPr>
            <a:r>
              <a:t/>
            </a:r>
            <a:endParaRPr b="0" i="0" sz="1600" u="none" cap="none" strike="noStrike">
              <a:solidFill>
                <a:srgbClr val="000000"/>
              </a:solidFill>
              <a:latin typeface="Calibri"/>
              <a:ea typeface="Calibri"/>
              <a:cs typeface="Calibri"/>
              <a:sym typeface="Calibri"/>
            </a:endParaRPr>
          </a:p>
          <a:p>
            <a:pPr indent="-177800" lvl="0" marL="177800"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Tome notas.</a:t>
            </a:r>
            <a:endParaRPr b="0" i="0" sz="1400" u="none" cap="none" strike="noStrike">
              <a:solidFill>
                <a:srgbClr val="000000"/>
              </a:solidFill>
              <a:latin typeface="Arial"/>
              <a:ea typeface="Arial"/>
              <a:cs typeface="Arial"/>
              <a:sym typeface="Arial"/>
            </a:endParaRPr>
          </a:p>
        </p:txBody>
      </p:sp>
      <p:pic>
        <p:nvPicPr>
          <p:cNvPr id="314" name="Google Shape;314;p25"/>
          <p:cNvPicPr preferRelativeResize="0"/>
          <p:nvPr/>
        </p:nvPicPr>
        <p:blipFill rotWithShape="1">
          <a:blip r:embed="rId3">
            <a:alphaModFix/>
          </a:blip>
          <a:srcRect b="0" l="10378" r="29049" t="0"/>
          <a:stretch/>
        </p:blipFill>
        <p:spPr>
          <a:xfrm>
            <a:off x="4824413" y="958752"/>
            <a:ext cx="3851276" cy="4238723"/>
          </a:xfrm>
          <a:prstGeom prst="rect">
            <a:avLst/>
          </a:prstGeom>
          <a:noFill/>
          <a:ln>
            <a:noFill/>
          </a:ln>
        </p:spPr>
      </p:pic>
      <p:sp>
        <p:nvSpPr>
          <p:cNvPr id="315" name="Google Shape;315;p25"/>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6"/>
          <p:cNvSpPr txBox="1"/>
          <p:nvPr/>
        </p:nvSpPr>
        <p:spPr>
          <a:xfrm>
            <a:off x="512665" y="959770"/>
            <a:ext cx="3779837" cy="64633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PRIORICE CON RECOMPENSAS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¿Qué gano yo con esto?</a:t>
            </a:r>
            <a:endParaRPr b="0" i="0" sz="1400" u="none" cap="none" strike="noStrike">
              <a:solidFill>
                <a:srgbClr val="000000"/>
              </a:solidFill>
              <a:latin typeface="Arial"/>
              <a:ea typeface="Arial"/>
              <a:cs typeface="Arial"/>
              <a:sym typeface="Arial"/>
            </a:endParaRPr>
          </a:p>
        </p:txBody>
      </p:sp>
      <p:pic>
        <p:nvPicPr>
          <p:cNvPr id="322" name="Google Shape;322;p26"/>
          <p:cNvPicPr preferRelativeResize="0"/>
          <p:nvPr/>
        </p:nvPicPr>
        <p:blipFill rotWithShape="1">
          <a:blip r:embed="rId3">
            <a:alphaModFix/>
          </a:blip>
          <a:srcRect b="0" l="8805" r="54752" t="0"/>
          <a:stretch/>
        </p:blipFill>
        <p:spPr>
          <a:xfrm>
            <a:off x="4824413" y="964153"/>
            <a:ext cx="3851275" cy="4233322"/>
          </a:xfrm>
          <a:prstGeom prst="rect">
            <a:avLst/>
          </a:prstGeom>
          <a:noFill/>
          <a:ln>
            <a:noFill/>
          </a:ln>
        </p:spPr>
      </p:pic>
      <p:sp>
        <p:nvSpPr>
          <p:cNvPr id="323" name="Google Shape;323;p26"/>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7"/>
          <p:cNvSpPr txBox="1"/>
          <p:nvPr/>
        </p:nvSpPr>
        <p:spPr>
          <a:xfrm>
            <a:off x="512665" y="959770"/>
            <a:ext cx="3779837"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CAMBIOS PROGRESIVOS</a:t>
            </a:r>
            <a:endParaRPr b="0" i="0" sz="1400" u="none" cap="none" strike="noStrike">
              <a:solidFill>
                <a:srgbClr val="000000"/>
              </a:solidFill>
              <a:latin typeface="Arial"/>
              <a:ea typeface="Arial"/>
              <a:cs typeface="Arial"/>
              <a:sym typeface="Arial"/>
            </a:endParaRPr>
          </a:p>
        </p:txBody>
      </p:sp>
      <p:pic>
        <p:nvPicPr>
          <p:cNvPr id="330" name="Google Shape;330;p27"/>
          <p:cNvPicPr preferRelativeResize="0"/>
          <p:nvPr/>
        </p:nvPicPr>
        <p:blipFill rotWithShape="1">
          <a:blip r:embed="rId3">
            <a:alphaModFix/>
          </a:blip>
          <a:srcRect b="12207" l="0" r="0" t="16386"/>
          <a:stretch/>
        </p:blipFill>
        <p:spPr>
          <a:xfrm>
            <a:off x="512664" y="1309688"/>
            <a:ext cx="8163023" cy="3887788"/>
          </a:xfrm>
          <a:prstGeom prst="rect">
            <a:avLst/>
          </a:prstGeom>
          <a:noFill/>
          <a:ln>
            <a:noFill/>
          </a:ln>
        </p:spPr>
      </p:pic>
      <p:sp>
        <p:nvSpPr>
          <p:cNvPr id="331" name="Google Shape;331;p27"/>
          <p:cNvSpPr/>
          <p:nvPr/>
        </p:nvSpPr>
        <p:spPr>
          <a:xfrm>
            <a:off x="503237" y="376836"/>
            <a:ext cx="2949825"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EL MANEJO DEL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8"/>
          <p:cNvSpPr/>
          <p:nvPr/>
        </p:nvSpPr>
        <p:spPr>
          <a:xfrm>
            <a:off x="0" y="0"/>
            <a:ext cx="9144000" cy="5715000"/>
          </a:xfrm>
          <a:prstGeom prst="rect">
            <a:avLst/>
          </a:prstGeom>
          <a:solidFill>
            <a:srgbClr val="654E9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nvGrpSpPr>
          <p:cNvPr id="337" name="Google Shape;337;p28"/>
          <p:cNvGrpSpPr/>
          <p:nvPr/>
        </p:nvGrpSpPr>
        <p:grpSpPr>
          <a:xfrm>
            <a:off x="2506315" y="2194222"/>
            <a:ext cx="4581728" cy="1326557"/>
            <a:chOff x="2403187" y="2211377"/>
            <a:chExt cx="4581728" cy="1326557"/>
          </a:xfrm>
        </p:grpSpPr>
        <p:sp>
          <p:nvSpPr>
            <p:cNvPr id="338" name="Google Shape;338;p28"/>
            <p:cNvSpPr txBox="1"/>
            <p:nvPr/>
          </p:nvSpPr>
          <p:spPr>
            <a:xfrm>
              <a:off x="2403187"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3600"/>
                <a:buFont typeface="Arial"/>
                <a:buNone/>
              </a:pPr>
              <a:r>
                <a:rPr b="0" i="0" lang="es-PE" sz="3600" u="none" cap="none" strike="noStrike">
                  <a:solidFill>
                    <a:schemeClr val="lt1"/>
                  </a:solidFill>
                  <a:latin typeface="Arial"/>
                  <a:ea typeface="Arial"/>
                  <a:cs typeface="Arial"/>
                  <a:sym typeface="Arial"/>
                </a:rPr>
                <a:t>CONCLUSIONES</a:t>
              </a:r>
              <a:br>
                <a:rPr b="0" i="0" lang="es-PE" sz="3600" u="none" cap="none" strike="noStrike">
                  <a:solidFill>
                    <a:schemeClr val="lt1"/>
                  </a:solidFill>
                  <a:latin typeface="Arial"/>
                  <a:ea typeface="Arial"/>
                  <a:cs typeface="Arial"/>
                  <a:sym typeface="Arial"/>
                </a:rPr>
              </a:br>
              <a:r>
                <a:rPr b="1" i="0" lang="es-PE" sz="3600" u="none" cap="none" strike="noStrike">
                  <a:solidFill>
                    <a:schemeClr val="lt1"/>
                  </a:solidFill>
                  <a:latin typeface="Arial"/>
                  <a:ea typeface="Arial"/>
                  <a:cs typeface="Arial"/>
                  <a:sym typeface="Arial"/>
                </a:rPr>
                <a:t>MÁS REFERENCIAS</a:t>
              </a:r>
              <a:endParaRPr b="0" i="0" sz="1400" u="none" cap="none" strike="noStrike">
                <a:solidFill>
                  <a:srgbClr val="000000"/>
                </a:solidFill>
                <a:latin typeface="Arial"/>
                <a:ea typeface="Arial"/>
                <a:cs typeface="Arial"/>
                <a:sym typeface="Arial"/>
              </a:endParaRPr>
            </a:p>
          </p:txBody>
        </p:sp>
        <p:pic>
          <p:nvPicPr>
            <p:cNvPr id="339" name="Google Shape;339;p28"/>
            <p:cNvPicPr preferRelativeResize="0"/>
            <p:nvPr/>
          </p:nvPicPr>
          <p:blipFill rotWithShape="1">
            <a:blip r:embed="rId3">
              <a:alphaModFix/>
            </a:blip>
            <a:srcRect b="0" l="0" r="0" t="0"/>
            <a:stretch/>
          </p:blipFill>
          <p:spPr>
            <a:xfrm>
              <a:off x="2425491" y="2211377"/>
              <a:ext cx="202176" cy="208211"/>
            </a:xfrm>
            <a:prstGeom prst="rect">
              <a:avLst/>
            </a:prstGeom>
            <a:noFill/>
            <a:ln>
              <a:noFill/>
            </a:ln>
          </p:spPr>
        </p:pic>
      </p:grpSp>
      <p:pic>
        <p:nvPicPr>
          <p:cNvPr id="340" name="Google Shape;340;p28"/>
          <p:cNvPicPr preferRelativeResize="0"/>
          <p:nvPr/>
        </p:nvPicPr>
        <p:blipFill rotWithShape="1">
          <a:blip r:embed="rId4">
            <a:alphaModFix/>
          </a:blip>
          <a:srcRect b="0" l="0" r="0" t="0"/>
          <a:stretch/>
        </p:blipFill>
        <p:spPr>
          <a:xfrm>
            <a:off x="-1253" y="946969"/>
            <a:ext cx="2072214" cy="389806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9"/>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47" name="Google Shape;347;p29"/>
          <p:cNvSpPr txBox="1"/>
          <p:nvPr/>
        </p:nvSpPr>
        <p:spPr>
          <a:xfrm>
            <a:off x="1279545" y="912813"/>
            <a:ext cx="5072810" cy="215443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El manejo del tiempo es saber organizar adecuadamente </a:t>
            </a:r>
            <a:br>
              <a:rPr b="0" i="0" lang="es-PE" sz="1400" u="none" cap="none" strike="noStrike">
                <a:solidFill>
                  <a:schemeClr val="dk1"/>
                </a:solidFill>
                <a:latin typeface="Calibri"/>
                <a:ea typeface="Calibri"/>
                <a:cs typeface="Calibri"/>
                <a:sym typeface="Calibri"/>
              </a:rPr>
            </a:br>
            <a:r>
              <a:rPr b="0" i="0" lang="es-PE" sz="1400" u="none" cap="none" strike="noStrike">
                <a:solidFill>
                  <a:schemeClr val="dk1"/>
                </a:solidFill>
                <a:latin typeface="Calibri"/>
                <a:ea typeface="Calibri"/>
                <a:cs typeface="Calibri"/>
                <a:sym typeface="Calibri"/>
              </a:rPr>
              <a:t>nuestras tareas.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Las actitudes y las diferencias culturales afectan la visión del tiempo.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Existen múltiples consecuencias del mal manejo del tiempo.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El manejo del tiempo y el estrés tienen una relación inversamente proporcional. Además, un inadecuado manejo del tiempo afecta el control de impulsos y la resiliencia.</a:t>
            </a:r>
            <a:endParaRPr b="0" i="0" sz="1400" u="none" cap="none" strike="noStrike">
              <a:solidFill>
                <a:srgbClr val="000000"/>
              </a:solidFill>
              <a:latin typeface="Arial"/>
              <a:ea typeface="Arial"/>
              <a:cs typeface="Arial"/>
              <a:sym typeface="Arial"/>
            </a:endParaRPr>
          </a:p>
        </p:txBody>
      </p:sp>
      <p:pic>
        <p:nvPicPr>
          <p:cNvPr id="348" name="Google Shape;348;p29"/>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pic>
        <p:nvPicPr>
          <p:cNvPr id="349" name="Google Shape;349;p29"/>
          <p:cNvPicPr preferRelativeResize="0"/>
          <p:nvPr/>
        </p:nvPicPr>
        <p:blipFill rotWithShape="1">
          <a:blip r:embed="rId3">
            <a:alphaModFix/>
          </a:blip>
          <a:srcRect b="0" l="0" r="0" t="0"/>
          <a:stretch/>
        </p:blipFill>
        <p:spPr>
          <a:xfrm>
            <a:off x="1011260" y="1605931"/>
            <a:ext cx="114138" cy="117546"/>
          </a:xfrm>
          <a:prstGeom prst="rect">
            <a:avLst/>
          </a:prstGeom>
          <a:noFill/>
          <a:ln>
            <a:noFill/>
          </a:ln>
        </p:spPr>
      </p:pic>
      <p:sp>
        <p:nvSpPr>
          <p:cNvPr id="350" name="Google Shape;350;p29"/>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351" name="Google Shape;351;p29"/>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352" name="Google Shape;352;p29"/>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CONCLUSIONES </a:t>
            </a:r>
            <a:endParaRPr b="0" i="0" sz="1400" u="none" cap="none" strike="noStrike">
              <a:solidFill>
                <a:srgbClr val="000000"/>
              </a:solidFill>
              <a:latin typeface="Arial"/>
              <a:ea typeface="Arial"/>
              <a:cs typeface="Arial"/>
              <a:sym typeface="Arial"/>
            </a:endParaRPr>
          </a:p>
        </p:txBody>
      </p:sp>
      <p:pic>
        <p:nvPicPr>
          <p:cNvPr id="353" name="Google Shape;353;p29"/>
          <p:cNvPicPr preferRelativeResize="0"/>
          <p:nvPr/>
        </p:nvPicPr>
        <p:blipFill rotWithShape="1">
          <a:blip r:embed="rId3">
            <a:alphaModFix/>
          </a:blip>
          <a:srcRect b="0" l="0" r="0" t="0"/>
          <a:stretch/>
        </p:blipFill>
        <p:spPr>
          <a:xfrm>
            <a:off x="1011260" y="2043059"/>
            <a:ext cx="114138" cy="117546"/>
          </a:xfrm>
          <a:prstGeom prst="rect">
            <a:avLst/>
          </a:prstGeom>
          <a:noFill/>
          <a:ln>
            <a:noFill/>
          </a:ln>
        </p:spPr>
      </p:pic>
      <p:pic>
        <p:nvPicPr>
          <p:cNvPr id="354" name="Google Shape;354;p29"/>
          <p:cNvPicPr preferRelativeResize="0"/>
          <p:nvPr/>
        </p:nvPicPr>
        <p:blipFill rotWithShape="1">
          <a:blip r:embed="rId3">
            <a:alphaModFix/>
          </a:blip>
          <a:srcRect b="0" l="0" r="0" t="0"/>
          <a:stretch/>
        </p:blipFill>
        <p:spPr>
          <a:xfrm>
            <a:off x="1011260" y="2458734"/>
            <a:ext cx="114138" cy="11754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3"/>
          <p:cNvSpPr/>
          <p:nvPr/>
        </p:nvSpPr>
        <p:spPr>
          <a:xfrm>
            <a:off x="1727345" y="1278744"/>
            <a:ext cx="2484437" cy="276998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2000"/>
              <a:buFont typeface="Arial"/>
              <a:buNone/>
            </a:pPr>
            <a:r>
              <a:rPr b="1" i="0" lang="es-PE" sz="2000" u="none" cap="none" strike="noStrike">
                <a:solidFill>
                  <a:srgbClr val="00B1C2"/>
                </a:solidFill>
                <a:latin typeface="Calibri"/>
                <a:ea typeface="Calibri"/>
                <a:cs typeface="Calibri"/>
                <a:sym typeface="Calibri"/>
              </a:rPr>
              <a:t>Cada uno de nosotros  </a:t>
            </a:r>
            <a:r>
              <a:rPr b="1" i="0" lang="es-PE" sz="2000" u="none" cap="none" strike="noStrike">
                <a:solidFill>
                  <a:schemeClr val="dk1"/>
                </a:solidFill>
                <a:latin typeface="Calibri"/>
                <a:ea typeface="Calibri"/>
                <a:cs typeface="Calibri"/>
                <a:sym typeface="Calibri"/>
              </a:rPr>
              <a:t>tiene el mismo número de segundos para utilizarlos a su mejor saber y entender, pero no todos le sacamos el mejor partido ni todos lo invertimos con sensatez</a:t>
            </a:r>
            <a:endParaRPr b="1" i="0" sz="2000" u="none" cap="none" strike="noStrike">
              <a:solidFill>
                <a:schemeClr val="dk1"/>
              </a:solidFill>
              <a:latin typeface="Calibri"/>
              <a:ea typeface="Calibri"/>
              <a:cs typeface="Calibri"/>
              <a:sym typeface="Calibri"/>
            </a:endParaRPr>
          </a:p>
        </p:txBody>
      </p:sp>
      <p:pic>
        <p:nvPicPr>
          <p:cNvPr id="69" name="Google Shape;69;p3"/>
          <p:cNvPicPr preferRelativeResize="0"/>
          <p:nvPr/>
        </p:nvPicPr>
        <p:blipFill rotWithShape="1">
          <a:blip r:embed="rId3">
            <a:alphaModFix/>
          </a:blip>
          <a:srcRect b="0" l="0" r="0" t="0"/>
          <a:stretch/>
        </p:blipFill>
        <p:spPr>
          <a:xfrm>
            <a:off x="1114569" y="1187188"/>
            <a:ext cx="411788" cy="338400"/>
          </a:xfrm>
          <a:prstGeom prst="rect">
            <a:avLst/>
          </a:prstGeom>
          <a:noFill/>
          <a:ln>
            <a:noFill/>
          </a:ln>
        </p:spPr>
      </p:pic>
      <p:pic>
        <p:nvPicPr>
          <p:cNvPr id="70" name="Google Shape;70;p3"/>
          <p:cNvPicPr preferRelativeResize="0"/>
          <p:nvPr/>
        </p:nvPicPr>
        <p:blipFill rotWithShape="1">
          <a:blip r:embed="rId3">
            <a:alphaModFix/>
          </a:blip>
          <a:srcRect b="0" l="0" r="0" t="0"/>
          <a:stretch/>
        </p:blipFill>
        <p:spPr>
          <a:xfrm rot="10800000">
            <a:off x="2822863" y="3824113"/>
            <a:ext cx="411788" cy="338400"/>
          </a:xfrm>
          <a:prstGeom prst="rect">
            <a:avLst/>
          </a:prstGeom>
          <a:noFill/>
          <a:ln>
            <a:noFill/>
          </a:ln>
        </p:spPr>
      </p:pic>
      <p:pic>
        <p:nvPicPr>
          <p:cNvPr id="71" name="Google Shape;71;p3"/>
          <p:cNvPicPr preferRelativeResize="0"/>
          <p:nvPr/>
        </p:nvPicPr>
        <p:blipFill rotWithShape="1">
          <a:blip r:embed="rId4">
            <a:alphaModFix/>
          </a:blip>
          <a:srcRect b="0" l="0" r="0" t="0"/>
          <a:stretch/>
        </p:blipFill>
        <p:spPr>
          <a:xfrm>
            <a:off x="5234730" y="721454"/>
            <a:ext cx="3153620" cy="4476022"/>
          </a:xfrm>
          <a:prstGeom prst="rect">
            <a:avLst/>
          </a:prstGeom>
          <a:noFill/>
          <a:ln>
            <a:noFill/>
          </a:ln>
        </p:spPr>
      </p:pic>
      <p:sp>
        <p:nvSpPr>
          <p:cNvPr id="72" name="Google Shape;72;p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0"/>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360" name="Google Shape;360;p30"/>
          <p:cNvPicPr preferRelativeResize="0"/>
          <p:nvPr/>
        </p:nvPicPr>
        <p:blipFill rotWithShape="1">
          <a:blip r:embed="rId3">
            <a:alphaModFix/>
          </a:blip>
          <a:srcRect b="0" l="0" r="0" t="0"/>
          <a:stretch/>
        </p:blipFill>
        <p:spPr>
          <a:xfrm>
            <a:off x="3924199" y="2666298"/>
            <a:ext cx="1295601" cy="38680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4"/>
          <p:cNvSpPr txBox="1"/>
          <p:nvPr/>
        </p:nvSpPr>
        <p:spPr>
          <a:xfrm>
            <a:off x="512665" y="958752"/>
            <a:ext cx="3806923" cy="1631216"/>
          </a:xfrm>
          <a:prstGeom prst="rect">
            <a:avLst/>
          </a:prstGeom>
          <a:noFill/>
          <a:ln>
            <a:noFill/>
          </a:ln>
        </p:spPr>
        <p:txBody>
          <a:bodyPr anchorCtr="0" anchor="t" bIns="0" lIns="0" spcFirstLastPara="1" rIns="0" wrap="square" tIns="0">
            <a:spAutoFit/>
          </a:bodyPr>
          <a:lstStyle/>
          <a:p>
            <a:pPr indent="0" lvl="0" marL="1270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¿TAREA?</a:t>
            </a:r>
            <a:endParaRPr b="0" i="0" sz="1600" u="none" cap="none" strike="noStrike">
              <a:solidFill>
                <a:srgbClr val="000000"/>
              </a:solidFill>
              <a:latin typeface="Calibri"/>
              <a:ea typeface="Calibri"/>
              <a:cs typeface="Calibri"/>
              <a:sym typeface="Calibri"/>
            </a:endParaRPr>
          </a:p>
          <a:p>
            <a:pPr indent="-173038" lvl="0" marL="185738" marR="0" rtl="0" algn="l">
              <a:lnSpc>
                <a:spcPct val="100000"/>
              </a:lnSpc>
              <a:spcBef>
                <a:spcPts val="120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Actividades que tienen una </a:t>
            </a:r>
            <a:br>
              <a:rPr b="0" i="0" lang="es-PE" sz="1600" u="none" cap="none" strike="noStrike">
                <a:solidFill>
                  <a:srgbClr val="000000"/>
                </a:solidFill>
                <a:latin typeface="Calibri"/>
                <a:ea typeface="Calibri"/>
                <a:cs typeface="Calibri"/>
                <a:sym typeface="Calibri"/>
              </a:rPr>
            </a:br>
            <a:r>
              <a:rPr b="0" i="0" lang="es-PE" sz="1600" u="none" cap="none" strike="noStrike">
                <a:solidFill>
                  <a:srgbClr val="000000"/>
                </a:solidFill>
                <a:latin typeface="Calibri"/>
                <a:ea typeface="Calibri"/>
                <a:cs typeface="Calibri"/>
                <a:sym typeface="Calibri"/>
              </a:rPr>
              <a:t>intención determinada</a:t>
            </a:r>
            <a:endParaRPr b="0" i="0" sz="1400" u="none" cap="none" strike="noStrike">
              <a:solidFill>
                <a:srgbClr val="000000"/>
              </a:solidFill>
              <a:latin typeface="Arial"/>
              <a:ea typeface="Arial"/>
              <a:cs typeface="Arial"/>
              <a:sym typeface="Arial"/>
            </a:endParaRPr>
          </a:p>
          <a:p>
            <a:pPr indent="-71438" lvl="0" marL="185738" marR="0" rtl="0" algn="l">
              <a:lnSpc>
                <a:spcPct val="100000"/>
              </a:lnSpc>
              <a:spcBef>
                <a:spcPts val="0"/>
              </a:spcBef>
              <a:spcAft>
                <a:spcPts val="0"/>
              </a:spcAft>
              <a:buClr>
                <a:schemeClr val="dk1"/>
              </a:buClr>
              <a:buSzPts val="1600"/>
              <a:buFont typeface="Arial"/>
              <a:buNone/>
            </a:pPr>
            <a:r>
              <a:t/>
            </a:r>
            <a:endParaRPr b="0" i="0" sz="1600" u="none" cap="none" strike="noStrike">
              <a:solidFill>
                <a:srgbClr val="000000"/>
              </a:solidFill>
              <a:latin typeface="Calibri"/>
              <a:ea typeface="Calibri"/>
              <a:cs typeface="Calibri"/>
              <a:sym typeface="Calibri"/>
            </a:endParaRPr>
          </a:p>
          <a:p>
            <a:pPr indent="-173038" lvl="0" marL="185738"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Necesarias para cumplir con la resolución de un problema o el logro de un objetivo</a:t>
            </a:r>
            <a:endParaRPr b="0" i="0" sz="1400" u="none" cap="none" strike="noStrike">
              <a:solidFill>
                <a:srgbClr val="000000"/>
              </a:solidFill>
              <a:latin typeface="Arial"/>
              <a:ea typeface="Arial"/>
              <a:cs typeface="Arial"/>
              <a:sym typeface="Arial"/>
            </a:endParaRPr>
          </a:p>
        </p:txBody>
      </p:sp>
      <p:pic>
        <p:nvPicPr>
          <p:cNvPr id="79" name="Google Shape;79;p4"/>
          <p:cNvPicPr preferRelativeResize="0"/>
          <p:nvPr/>
        </p:nvPicPr>
        <p:blipFill rotWithShape="1">
          <a:blip r:embed="rId3">
            <a:alphaModFix/>
          </a:blip>
          <a:srcRect b="0" l="15658" r="23740" t="0"/>
          <a:stretch/>
        </p:blipFill>
        <p:spPr>
          <a:xfrm>
            <a:off x="4751388" y="912813"/>
            <a:ext cx="3924300" cy="4319094"/>
          </a:xfrm>
          <a:prstGeom prst="rect">
            <a:avLst/>
          </a:prstGeom>
          <a:noFill/>
          <a:ln>
            <a:noFill/>
          </a:ln>
        </p:spPr>
      </p:pic>
      <p:sp>
        <p:nvSpPr>
          <p:cNvPr id="80" name="Google Shape;80;p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5"/>
          <p:cNvSpPr/>
          <p:nvPr/>
        </p:nvSpPr>
        <p:spPr>
          <a:xfrm>
            <a:off x="3229101" y="2209088"/>
            <a:ext cx="2685798" cy="1521151"/>
          </a:xfrm>
          <a:prstGeom prst="roundRect">
            <a:avLst>
              <a:gd fmla="val 9703" name="adj"/>
            </a:avLst>
          </a:prstGeom>
          <a:noFill/>
          <a:ln cap="flat" cmpd="sng" w="19050">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7" name="Google Shape;87;p5"/>
          <p:cNvSpPr/>
          <p:nvPr/>
        </p:nvSpPr>
        <p:spPr>
          <a:xfrm>
            <a:off x="512024" y="334520"/>
            <a:ext cx="1945800" cy="18466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200"/>
              <a:buFont typeface="Arial"/>
              <a:buNone/>
            </a:pPr>
            <a:r>
              <a:rPr b="0" i="0" lang="es-PE" sz="1200" u="none" cap="none" strike="noStrike">
                <a:solidFill>
                  <a:srgbClr val="A5A5A5"/>
                </a:solidFill>
                <a:latin typeface="Calibri"/>
                <a:ea typeface="Calibri"/>
                <a:cs typeface="Calibri"/>
                <a:sym typeface="Calibri"/>
              </a:rPr>
              <a:t>/ GESTIÓN DEL TIEMPO</a:t>
            </a:r>
            <a:endParaRPr b="0" i="0" sz="1400" u="none" cap="none" strike="noStrike">
              <a:solidFill>
                <a:srgbClr val="000000"/>
              </a:solidFill>
              <a:latin typeface="Arial"/>
              <a:ea typeface="Arial"/>
              <a:cs typeface="Arial"/>
              <a:sym typeface="Arial"/>
            </a:endParaRPr>
          </a:p>
        </p:txBody>
      </p:sp>
      <p:pic>
        <p:nvPicPr>
          <p:cNvPr id="88" name="Google Shape;88;p5"/>
          <p:cNvPicPr preferRelativeResize="0"/>
          <p:nvPr/>
        </p:nvPicPr>
        <p:blipFill rotWithShape="1">
          <a:blip r:embed="rId3">
            <a:alphaModFix/>
          </a:blip>
          <a:srcRect b="0" l="0" r="0" t="0"/>
          <a:stretch/>
        </p:blipFill>
        <p:spPr>
          <a:xfrm>
            <a:off x="503238" y="958752"/>
            <a:ext cx="2071079" cy="1382519"/>
          </a:xfrm>
          <a:prstGeom prst="rect">
            <a:avLst/>
          </a:prstGeom>
          <a:noFill/>
          <a:ln>
            <a:noFill/>
          </a:ln>
        </p:spPr>
      </p:pic>
      <p:pic>
        <p:nvPicPr>
          <p:cNvPr id="89" name="Google Shape;89;p5"/>
          <p:cNvPicPr preferRelativeResize="0"/>
          <p:nvPr/>
        </p:nvPicPr>
        <p:blipFill rotWithShape="1">
          <a:blip r:embed="rId4">
            <a:alphaModFix/>
          </a:blip>
          <a:srcRect b="0" l="0" r="0" t="0"/>
          <a:stretch/>
        </p:blipFill>
        <p:spPr>
          <a:xfrm>
            <a:off x="503238" y="3599543"/>
            <a:ext cx="2071079" cy="1380719"/>
          </a:xfrm>
          <a:prstGeom prst="rect">
            <a:avLst/>
          </a:prstGeom>
          <a:noFill/>
          <a:ln>
            <a:noFill/>
          </a:ln>
        </p:spPr>
      </p:pic>
      <p:pic>
        <p:nvPicPr>
          <p:cNvPr id="90" name="Google Shape;90;p5"/>
          <p:cNvPicPr preferRelativeResize="0"/>
          <p:nvPr/>
        </p:nvPicPr>
        <p:blipFill rotWithShape="1">
          <a:blip r:embed="rId5">
            <a:alphaModFix/>
          </a:blip>
          <a:srcRect b="0" l="0" r="0" t="0"/>
          <a:stretch/>
        </p:blipFill>
        <p:spPr>
          <a:xfrm>
            <a:off x="6607900" y="958752"/>
            <a:ext cx="2071357" cy="1381040"/>
          </a:xfrm>
          <a:prstGeom prst="rect">
            <a:avLst/>
          </a:prstGeom>
          <a:noFill/>
          <a:ln>
            <a:noFill/>
          </a:ln>
        </p:spPr>
      </p:pic>
      <p:pic>
        <p:nvPicPr>
          <p:cNvPr id="91" name="Google Shape;91;p5"/>
          <p:cNvPicPr preferRelativeResize="0"/>
          <p:nvPr/>
        </p:nvPicPr>
        <p:blipFill rotWithShape="1">
          <a:blip r:embed="rId6">
            <a:alphaModFix/>
          </a:blip>
          <a:srcRect b="0" l="0" r="0" t="0"/>
          <a:stretch/>
        </p:blipFill>
        <p:spPr>
          <a:xfrm>
            <a:off x="6608178" y="3599543"/>
            <a:ext cx="2071079" cy="1381410"/>
          </a:xfrm>
          <a:prstGeom prst="rect">
            <a:avLst/>
          </a:prstGeom>
          <a:noFill/>
          <a:ln>
            <a:noFill/>
          </a:ln>
        </p:spPr>
      </p:pic>
      <p:sp>
        <p:nvSpPr>
          <p:cNvPr id="92" name="Google Shape;92;p5"/>
          <p:cNvSpPr/>
          <p:nvPr/>
        </p:nvSpPr>
        <p:spPr>
          <a:xfrm>
            <a:off x="3995348" y="1946487"/>
            <a:ext cx="1153303" cy="540328"/>
          </a:xfrm>
          <a:prstGeom prst="rect">
            <a:avLst/>
          </a:prstGeom>
          <a:solidFill>
            <a:srgbClr val="DF6B2C"/>
          </a:solid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Familiar</a:t>
            </a:r>
            <a:endParaRPr b="0" i="0" sz="1600" u="none" cap="none" strike="noStrike">
              <a:solidFill>
                <a:srgbClr val="FFFFFF"/>
              </a:solidFill>
              <a:latin typeface="Calibri"/>
              <a:ea typeface="Calibri"/>
              <a:cs typeface="Calibri"/>
              <a:sym typeface="Calibri"/>
            </a:endParaRPr>
          </a:p>
        </p:txBody>
      </p:sp>
      <p:sp>
        <p:nvSpPr>
          <p:cNvPr id="93" name="Google Shape;93;p5"/>
          <p:cNvSpPr/>
          <p:nvPr/>
        </p:nvSpPr>
        <p:spPr>
          <a:xfrm>
            <a:off x="5338247" y="2700921"/>
            <a:ext cx="1153303" cy="540328"/>
          </a:xfrm>
          <a:prstGeom prst="rect">
            <a:avLst/>
          </a:prstGeom>
          <a:solidFill>
            <a:srgbClr val="96AD00"/>
          </a:solid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Laboral</a:t>
            </a:r>
            <a:endParaRPr b="0" i="0" sz="1600" u="none" cap="none" strike="noStrike">
              <a:solidFill>
                <a:srgbClr val="FFFFFF"/>
              </a:solidFill>
              <a:latin typeface="Calibri"/>
              <a:ea typeface="Calibri"/>
              <a:cs typeface="Calibri"/>
              <a:sym typeface="Calibri"/>
            </a:endParaRPr>
          </a:p>
        </p:txBody>
      </p:sp>
      <p:sp>
        <p:nvSpPr>
          <p:cNvPr id="94" name="Google Shape;94;p5"/>
          <p:cNvSpPr/>
          <p:nvPr/>
        </p:nvSpPr>
        <p:spPr>
          <a:xfrm>
            <a:off x="2646794" y="2700921"/>
            <a:ext cx="1153303" cy="540328"/>
          </a:xfrm>
          <a:prstGeom prst="rect">
            <a:avLst/>
          </a:prstGeom>
          <a:solidFill>
            <a:srgbClr val="009FA7"/>
          </a:solid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Educativo</a:t>
            </a:r>
            <a:endParaRPr b="0" i="0" sz="1600" u="none" cap="none" strike="noStrike">
              <a:solidFill>
                <a:srgbClr val="FFFFFF"/>
              </a:solidFill>
              <a:latin typeface="Calibri"/>
              <a:ea typeface="Calibri"/>
              <a:cs typeface="Calibri"/>
              <a:sym typeface="Calibri"/>
            </a:endParaRPr>
          </a:p>
        </p:txBody>
      </p:sp>
      <p:sp>
        <p:nvSpPr>
          <p:cNvPr id="95" name="Google Shape;95;p5"/>
          <p:cNvSpPr/>
          <p:nvPr/>
        </p:nvSpPr>
        <p:spPr>
          <a:xfrm>
            <a:off x="3993638" y="3455355"/>
            <a:ext cx="1153303" cy="540328"/>
          </a:xfrm>
          <a:prstGeom prst="rect">
            <a:avLst/>
          </a:prstGeom>
          <a:solidFill>
            <a:srgbClr val="D30B43"/>
          </a:solid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Personal</a:t>
            </a:r>
            <a:endParaRPr b="0" i="0" sz="1600" u="none" cap="none" strike="noStrike">
              <a:solidFill>
                <a:srgbClr val="FFFFFF"/>
              </a:solidFill>
              <a:latin typeface="Calibri"/>
              <a:ea typeface="Calibri"/>
              <a:cs typeface="Calibri"/>
              <a:sym typeface="Calibri"/>
            </a:endParaRPr>
          </a:p>
        </p:txBody>
      </p:sp>
      <p:sp>
        <p:nvSpPr>
          <p:cNvPr id="96" name="Google Shape;96;p5"/>
          <p:cNvSpPr/>
          <p:nvPr/>
        </p:nvSpPr>
        <p:spPr>
          <a:xfrm>
            <a:off x="3993639" y="2700921"/>
            <a:ext cx="1153303" cy="540328"/>
          </a:xfrm>
          <a:prstGeom prst="rect">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1800"/>
              <a:buFont typeface="Arial"/>
              <a:buNone/>
            </a:pPr>
            <a:r>
              <a:rPr b="1" i="0" lang="es-PE" sz="1800" u="none" cap="none" strike="noStrike">
                <a:solidFill>
                  <a:srgbClr val="FFFFFF"/>
                </a:solidFill>
                <a:latin typeface="Calibri"/>
                <a:ea typeface="Calibri"/>
                <a:cs typeface="Calibri"/>
                <a:sym typeface="Calibri"/>
              </a:rPr>
              <a:t>TAREAS</a:t>
            </a:r>
            <a:endParaRPr b="1" i="0" sz="1800" u="none" cap="none" strike="noStrike">
              <a:solidFill>
                <a:srgbClr val="FFFFFF"/>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6"/>
          <p:cNvSpPr txBox="1"/>
          <p:nvPr/>
        </p:nvSpPr>
        <p:spPr>
          <a:xfrm>
            <a:off x="512665" y="958752"/>
            <a:ext cx="3239203" cy="246221"/>
          </a:xfrm>
          <a:prstGeom prst="rect">
            <a:avLst/>
          </a:prstGeom>
          <a:noFill/>
          <a:ln>
            <a:noFill/>
          </a:ln>
        </p:spPr>
        <p:txBody>
          <a:bodyPr anchorCtr="0" anchor="t" bIns="0" lIns="0" spcFirstLastPara="1" rIns="0" wrap="square" tIns="0">
            <a:spAutoFit/>
          </a:bodyPr>
          <a:lstStyle/>
          <a:p>
            <a:pPr indent="0" lvl="0" marL="1270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TAREAS</a:t>
            </a:r>
            <a:endParaRPr b="0" i="0" sz="1600" u="none" cap="none" strike="noStrike">
              <a:solidFill>
                <a:srgbClr val="000000"/>
              </a:solidFill>
              <a:latin typeface="Calibri"/>
              <a:ea typeface="Calibri"/>
              <a:cs typeface="Calibri"/>
              <a:sym typeface="Calibri"/>
            </a:endParaRPr>
          </a:p>
        </p:txBody>
      </p:sp>
      <p:sp>
        <p:nvSpPr>
          <p:cNvPr id="103" name="Google Shape;103;p6"/>
          <p:cNvSpPr/>
          <p:nvPr/>
        </p:nvSpPr>
        <p:spPr>
          <a:xfrm>
            <a:off x="4115586" y="1622348"/>
            <a:ext cx="916757" cy="684713"/>
          </a:xfrm>
          <a:prstGeom prst="mathNotEqual">
            <a:avLst>
              <a:gd fmla="val 15886" name="adj1"/>
              <a:gd fmla="val 6519049" name="adj2"/>
              <a:gd fmla="val 5653" name="adj3"/>
            </a:avLst>
          </a:prstGeom>
          <a:solidFill>
            <a:srgbClr val="009FA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4" name="Google Shape;104;p6"/>
          <p:cNvSpPr/>
          <p:nvPr/>
        </p:nvSpPr>
        <p:spPr>
          <a:xfrm>
            <a:off x="2033441" y="1393597"/>
            <a:ext cx="1875934" cy="1142214"/>
          </a:xfrm>
          <a:prstGeom prst="leftArrow">
            <a:avLst>
              <a:gd fmla="val 61267" name="adj1"/>
              <a:gd fmla="val 38732" name="adj2"/>
            </a:avLst>
          </a:prstGeom>
          <a:solidFill>
            <a:srgbClr val="D30B4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URGENTES</a:t>
            </a:r>
            <a:endParaRPr b="0" i="0" sz="1400" u="none" cap="none" strike="noStrike">
              <a:solidFill>
                <a:srgbClr val="000000"/>
              </a:solidFill>
              <a:latin typeface="Arial"/>
              <a:ea typeface="Arial"/>
              <a:cs typeface="Arial"/>
              <a:sym typeface="Arial"/>
            </a:endParaRPr>
          </a:p>
        </p:txBody>
      </p:sp>
      <p:sp>
        <p:nvSpPr>
          <p:cNvPr id="105" name="Google Shape;105;p6"/>
          <p:cNvSpPr txBox="1"/>
          <p:nvPr/>
        </p:nvSpPr>
        <p:spPr>
          <a:xfrm>
            <a:off x="1232738" y="1850461"/>
            <a:ext cx="769381" cy="215444"/>
          </a:xfrm>
          <a:prstGeom prst="rect">
            <a:avLst/>
          </a:prstGeom>
          <a:noFill/>
          <a:ln>
            <a:noFill/>
          </a:ln>
        </p:spPr>
        <p:txBody>
          <a:bodyPr anchorCtr="0" anchor="t" bIns="0" lIns="0" spcFirstLastPara="1" rIns="0" wrap="square" tIns="0">
            <a:spAutoFit/>
          </a:bodyPr>
          <a:lstStyle/>
          <a:p>
            <a:pPr indent="0" lvl="0" marL="12700" marR="0" rtl="0" algn="l">
              <a:lnSpc>
                <a:spcPct val="100000"/>
              </a:lnSpc>
              <a:spcBef>
                <a:spcPts val="0"/>
              </a:spcBef>
              <a:spcAft>
                <a:spcPts val="0"/>
              </a:spcAft>
              <a:buClr>
                <a:srgbClr val="000000"/>
              </a:buClr>
              <a:buSzPts val="1400"/>
              <a:buFont typeface="Arial"/>
              <a:buNone/>
            </a:pPr>
            <a:r>
              <a:rPr b="1" i="0" lang="es-PE" sz="1400" u="none" cap="none" strike="noStrike">
                <a:solidFill>
                  <a:srgbClr val="000000"/>
                </a:solidFill>
                <a:latin typeface="Calibri"/>
                <a:ea typeface="Calibri"/>
                <a:cs typeface="Calibri"/>
                <a:sym typeface="Calibri"/>
              </a:rPr>
              <a:t>TIEMPO</a:t>
            </a:r>
            <a:endParaRPr b="0" i="0" sz="1400" u="none" cap="none" strike="noStrike">
              <a:solidFill>
                <a:srgbClr val="000000"/>
              </a:solidFill>
              <a:latin typeface="Arial"/>
              <a:ea typeface="Arial"/>
              <a:cs typeface="Arial"/>
              <a:sym typeface="Arial"/>
            </a:endParaRPr>
          </a:p>
        </p:txBody>
      </p:sp>
      <p:sp>
        <p:nvSpPr>
          <p:cNvPr id="106" name="Google Shape;106;p6"/>
          <p:cNvSpPr/>
          <p:nvPr/>
        </p:nvSpPr>
        <p:spPr>
          <a:xfrm flipH="1">
            <a:off x="5238554" y="1393597"/>
            <a:ext cx="1875934" cy="1142214"/>
          </a:xfrm>
          <a:prstGeom prst="leftArrow">
            <a:avLst>
              <a:gd fmla="val 61267" name="adj1"/>
              <a:gd fmla="val 38732" name="adj2"/>
            </a:avLst>
          </a:prstGeom>
          <a:solidFill>
            <a:srgbClr val="D30B4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IMPORTANTES</a:t>
            </a:r>
            <a:endParaRPr b="0" i="0" sz="1400" u="none" cap="none" strike="noStrike">
              <a:solidFill>
                <a:srgbClr val="000000"/>
              </a:solidFill>
              <a:latin typeface="Arial"/>
              <a:ea typeface="Arial"/>
              <a:cs typeface="Arial"/>
              <a:sym typeface="Arial"/>
            </a:endParaRPr>
          </a:p>
        </p:txBody>
      </p:sp>
      <p:sp>
        <p:nvSpPr>
          <p:cNvPr id="107" name="Google Shape;107;p6"/>
          <p:cNvSpPr txBox="1"/>
          <p:nvPr/>
        </p:nvSpPr>
        <p:spPr>
          <a:xfrm>
            <a:off x="7287787" y="1850461"/>
            <a:ext cx="1369047" cy="430887"/>
          </a:xfrm>
          <a:prstGeom prst="rect">
            <a:avLst/>
          </a:prstGeom>
          <a:noFill/>
          <a:ln>
            <a:noFill/>
          </a:ln>
        </p:spPr>
        <p:txBody>
          <a:bodyPr anchorCtr="0" anchor="t" bIns="0" lIns="0" spcFirstLastPara="1" rIns="0" wrap="square" tIns="0">
            <a:spAutoFit/>
          </a:bodyPr>
          <a:lstStyle/>
          <a:p>
            <a:pPr indent="0" lvl="0" marL="12700" marR="0" rtl="0" algn="l">
              <a:lnSpc>
                <a:spcPct val="100000"/>
              </a:lnSpc>
              <a:spcBef>
                <a:spcPts val="0"/>
              </a:spcBef>
              <a:spcAft>
                <a:spcPts val="0"/>
              </a:spcAft>
              <a:buClr>
                <a:srgbClr val="000000"/>
              </a:buClr>
              <a:buSzPts val="1400"/>
              <a:buFont typeface="Arial"/>
              <a:buNone/>
            </a:pPr>
            <a:r>
              <a:rPr b="1" i="0" lang="es-PE" sz="1400" u="none" cap="none" strike="noStrike">
                <a:solidFill>
                  <a:srgbClr val="000000"/>
                </a:solidFill>
                <a:latin typeface="Calibri"/>
                <a:ea typeface="Calibri"/>
                <a:cs typeface="Calibri"/>
                <a:sym typeface="Calibri"/>
              </a:rPr>
              <a:t>CONSECUENCIAS</a:t>
            </a:r>
            <a:endParaRPr b="0" i="0" sz="1400" u="none" cap="none" strike="noStrike">
              <a:solidFill>
                <a:srgbClr val="000000"/>
              </a:solidFill>
              <a:latin typeface="Arial"/>
              <a:ea typeface="Arial"/>
              <a:cs typeface="Arial"/>
              <a:sym typeface="Arial"/>
            </a:endParaRPr>
          </a:p>
          <a:p>
            <a:pPr indent="0" lvl="0" marL="12700" marR="0" rtl="0" algn="l">
              <a:lnSpc>
                <a:spcPct val="100000"/>
              </a:lnSpc>
              <a:spcBef>
                <a:spcPts val="0"/>
              </a:spcBef>
              <a:spcAft>
                <a:spcPts val="0"/>
              </a:spcAft>
              <a:buClr>
                <a:srgbClr val="000000"/>
              </a:buClr>
              <a:buSzPts val="1400"/>
              <a:buFont typeface="Arial"/>
              <a:buNone/>
            </a:pPr>
            <a:r>
              <a:rPr b="1" i="0" lang="es-PE" sz="1400" u="none" cap="none" strike="noStrike">
                <a:solidFill>
                  <a:srgbClr val="000000"/>
                </a:solidFill>
                <a:latin typeface="Calibri"/>
                <a:ea typeface="Calibri"/>
                <a:cs typeface="Calibri"/>
                <a:sym typeface="Calibri"/>
              </a:rPr>
              <a:t>METAS </a:t>
            </a:r>
            <a:endParaRPr b="0" i="0" sz="1400" u="none" cap="none" strike="noStrike">
              <a:solidFill>
                <a:srgbClr val="000000"/>
              </a:solidFill>
              <a:latin typeface="Arial"/>
              <a:ea typeface="Arial"/>
              <a:cs typeface="Arial"/>
              <a:sym typeface="Arial"/>
            </a:endParaRPr>
          </a:p>
        </p:txBody>
      </p:sp>
      <p:pic>
        <p:nvPicPr>
          <p:cNvPr id="108" name="Google Shape;108;p6"/>
          <p:cNvPicPr preferRelativeResize="0"/>
          <p:nvPr/>
        </p:nvPicPr>
        <p:blipFill rotWithShape="1">
          <a:blip r:embed="rId3">
            <a:alphaModFix/>
          </a:blip>
          <a:srcRect b="2012" l="0" r="0" t="8853"/>
          <a:stretch/>
        </p:blipFill>
        <p:spPr>
          <a:xfrm>
            <a:off x="2411413" y="2696065"/>
            <a:ext cx="4321175" cy="2501409"/>
          </a:xfrm>
          <a:prstGeom prst="rect">
            <a:avLst/>
          </a:prstGeom>
          <a:noFill/>
          <a:ln>
            <a:noFill/>
          </a:ln>
        </p:spPr>
      </p:pic>
      <p:sp>
        <p:nvSpPr>
          <p:cNvPr id="109" name="Google Shape;109;p6"/>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7"/>
          <p:cNvSpPr/>
          <p:nvPr/>
        </p:nvSpPr>
        <p:spPr>
          <a:xfrm>
            <a:off x="4432799" y="1953916"/>
            <a:ext cx="3514086" cy="315634"/>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667"/>
              <a:buFont typeface="Arial"/>
              <a:buNone/>
            </a:pPr>
            <a:r>
              <a:rPr b="1" i="0" lang="es-PE" sz="1667" u="none" cap="none" strike="noStrike">
                <a:solidFill>
                  <a:srgbClr val="000000"/>
                </a:solidFill>
                <a:latin typeface="Calibri"/>
                <a:ea typeface="Calibri"/>
                <a:cs typeface="Calibri"/>
                <a:sym typeface="Calibri"/>
              </a:rPr>
              <a:t>Requiere de atención inmediata</a:t>
            </a:r>
            <a:endParaRPr b="0" i="0" sz="1400" u="none" cap="none" strike="noStrike">
              <a:solidFill>
                <a:srgbClr val="000000"/>
              </a:solidFill>
              <a:latin typeface="Arial"/>
              <a:ea typeface="Arial"/>
              <a:cs typeface="Arial"/>
              <a:sym typeface="Arial"/>
            </a:endParaRPr>
          </a:p>
        </p:txBody>
      </p:sp>
      <p:sp>
        <p:nvSpPr>
          <p:cNvPr id="115" name="Google Shape;115;p7"/>
          <p:cNvSpPr txBox="1"/>
          <p:nvPr/>
        </p:nvSpPr>
        <p:spPr>
          <a:xfrm>
            <a:off x="512665" y="958752"/>
            <a:ext cx="3806924" cy="246221"/>
          </a:xfrm>
          <a:prstGeom prst="rect">
            <a:avLst/>
          </a:prstGeom>
          <a:noFill/>
          <a:ln>
            <a:noFill/>
          </a:ln>
        </p:spPr>
        <p:txBody>
          <a:bodyPr anchorCtr="0" anchor="t" bIns="0" lIns="0" spcFirstLastPara="1" rIns="0" wrap="square" tIns="0">
            <a:spAutoFit/>
          </a:bodyPr>
          <a:lstStyle/>
          <a:p>
            <a:pPr indent="0" lvl="0" marL="1270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URGENTE</a:t>
            </a:r>
            <a:endParaRPr b="0" i="0" sz="1400" u="none" cap="none" strike="noStrike">
              <a:solidFill>
                <a:srgbClr val="000000"/>
              </a:solidFill>
              <a:latin typeface="Arial"/>
              <a:ea typeface="Arial"/>
              <a:cs typeface="Arial"/>
              <a:sym typeface="Arial"/>
            </a:endParaRPr>
          </a:p>
        </p:txBody>
      </p:sp>
      <p:pic>
        <p:nvPicPr>
          <p:cNvPr id="116" name="Google Shape;116;p7"/>
          <p:cNvPicPr preferRelativeResize="0"/>
          <p:nvPr/>
        </p:nvPicPr>
        <p:blipFill rotWithShape="1">
          <a:blip r:embed="rId3">
            <a:alphaModFix/>
          </a:blip>
          <a:srcRect b="0" l="0" r="0" t="0"/>
          <a:stretch/>
        </p:blipFill>
        <p:spPr>
          <a:xfrm>
            <a:off x="4432799" y="2352675"/>
            <a:ext cx="4252316" cy="2844800"/>
          </a:xfrm>
          <a:prstGeom prst="rect">
            <a:avLst/>
          </a:prstGeom>
          <a:noFill/>
          <a:ln>
            <a:noFill/>
          </a:ln>
        </p:spPr>
      </p:pic>
      <p:pic>
        <p:nvPicPr>
          <p:cNvPr id="117" name="Google Shape;117;p7"/>
          <p:cNvPicPr preferRelativeResize="0"/>
          <p:nvPr/>
        </p:nvPicPr>
        <p:blipFill rotWithShape="1">
          <a:blip r:embed="rId4">
            <a:alphaModFix/>
          </a:blip>
          <a:srcRect b="0" l="34367" r="0" t="0"/>
          <a:stretch/>
        </p:blipFill>
        <p:spPr>
          <a:xfrm>
            <a:off x="503238" y="1319115"/>
            <a:ext cx="3816350" cy="3878360"/>
          </a:xfrm>
          <a:prstGeom prst="rect">
            <a:avLst/>
          </a:prstGeom>
          <a:noFill/>
          <a:ln>
            <a:noFill/>
          </a:ln>
        </p:spPr>
      </p:pic>
      <p:sp>
        <p:nvSpPr>
          <p:cNvPr id="118" name="Google Shape;118;p7"/>
          <p:cNvSpPr/>
          <p:nvPr/>
        </p:nvSpPr>
        <p:spPr>
          <a:xfrm>
            <a:off x="1498200" y="4459730"/>
            <a:ext cx="1826426" cy="315634"/>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3200"/>
              <a:buFont typeface="Arial"/>
              <a:buNone/>
            </a:pPr>
            <a:r>
              <a:rPr b="1" i="0" lang="es-PE" sz="3200" u="none" cap="none" strike="noStrike">
                <a:solidFill>
                  <a:srgbClr val="FFFFFF"/>
                </a:solidFill>
                <a:latin typeface="Calibri"/>
                <a:ea typeface="Calibri"/>
                <a:cs typeface="Calibri"/>
                <a:sym typeface="Calibri"/>
              </a:rPr>
              <a:t>URGENTE</a:t>
            </a:r>
            <a:endParaRPr b="0" i="0" sz="1400" u="none" cap="none" strike="noStrike">
              <a:solidFill>
                <a:srgbClr val="000000"/>
              </a:solidFill>
              <a:latin typeface="Arial"/>
              <a:ea typeface="Arial"/>
              <a:cs typeface="Arial"/>
              <a:sym typeface="Arial"/>
            </a:endParaRPr>
          </a:p>
        </p:txBody>
      </p:sp>
      <p:sp>
        <p:nvSpPr>
          <p:cNvPr id="119" name="Google Shape;119;p7"/>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8"/>
          <p:cNvSpPr txBox="1"/>
          <p:nvPr/>
        </p:nvSpPr>
        <p:spPr>
          <a:xfrm>
            <a:off x="512665" y="958752"/>
            <a:ext cx="3806924" cy="1631216"/>
          </a:xfrm>
          <a:prstGeom prst="rect">
            <a:avLst/>
          </a:prstGeom>
          <a:noFill/>
          <a:ln>
            <a:noFill/>
          </a:ln>
        </p:spPr>
        <p:txBody>
          <a:bodyPr anchorCtr="0" anchor="t" bIns="0" lIns="0" spcFirstLastPara="1" rIns="0" wrap="square" tIns="0">
            <a:spAutoFit/>
          </a:bodyPr>
          <a:lstStyle/>
          <a:p>
            <a:pPr indent="0" lvl="0" marL="1270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EL EXCESO DE ADRENALINA Y CORTISOL…</a:t>
            </a:r>
            <a:endParaRPr b="0" i="0" sz="1400" u="none" cap="none" strike="noStrike">
              <a:solidFill>
                <a:srgbClr val="000000"/>
              </a:solidFill>
              <a:latin typeface="Arial"/>
              <a:ea typeface="Arial"/>
              <a:cs typeface="Arial"/>
              <a:sym typeface="Arial"/>
            </a:endParaRPr>
          </a:p>
          <a:p>
            <a:pPr indent="-168275" lvl="0" marL="180975" marR="0" rtl="0" algn="l">
              <a:lnSpc>
                <a:spcPct val="100000"/>
              </a:lnSpc>
              <a:spcBef>
                <a:spcPts val="120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Depende de la resolución de estas tareas el que podamos cumplir metas.</a:t>
            </a:r>
            <a:endParaRPr b="0" i="0" sz="1400" u="none" cap="none" strike="noStrike">
              <a:solidFill>
                <a:srgbClr val="000000"/>
              </a:solidFill>
              <a:latin typeface="Arial"/>
              <a:ea typeface="Arial"/>
              <a:cs typeface="Arial"/>
              <a:sym typeface="Arial"/>
            </a:endParaRPr>
          </a:p>
          <a:p>
            <a:pPr indent="-66675" lvl="0" marL="180975" marR="0" rtl="0" algn="l">
              <a:lnSpc>
                <a:spcPct val="100000"/>
              </a:lnSpc>
              <a:spcBef>
                <a:spcPts val="0"/>
              </a:spcBef>
              <a:spcAft>
                <a:spcPts val="0"/>
              </a:spcAft>
              <a:buClr>
                <a:schemeClr val="dk1"/>
              </a:buClr>
              <a:buSzPts val="1600"/>
              <a:buFont typeface="Arial"/>
              <a:buNone/>
            </a:pPr>
            <a:r>
              <a:t/>
            </a:r>
            <a:endParaRPr b="0" i="0" sz="1600" u="none" cap="none" strike="noStrike">
              <a:solidFill>
                <a:srgbClr val="000000"/>
              </a:solidFill>
              <a:latin typeface="Calibri"/>
              <a:ea typeface="Calibri"/>
              <a:cs typeface="Calibri"/>
              <a:sym typeface="Calibri"/>
            </a:endParaRPr>
          </a:p>
          <a:p>
            <a:pPr indent="-168275" lvl="0" marL="180975"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Tiene que ver con las consecuencias o resultados.</a:t>
            </a:r>
            <a:endParaRPr b="0" i="0" sz="1400" u="none" cap="none" strike="noStrike">
              <a:solidFill>
                <a:srgbClr val="000000"/>
              </a:solidFill>
              <a:latin typeface="Arial"/>
              <a:ea typeface="Arial"/>
              <a:cs typeface="Arial"/>
              <a:sym typeface="Arial"/>
            </a:endParaRPr>
          </a:p>
        </p:txBody>
      </p:sp>
      <p:pic>
        <p:nvPicPr>
          <p:cNvPr id="126" name="Google Shape;126;p8"/>
          <p:cNvPicPr preferRelativeResize="0"/>
          <p:nvPr/>
        </p:nvPicPr>
        <p:blipFill rotWithShape="1">
          <a:blip r:embed="rId3">
            <a:alphaModFix/>
          </a:blip>
          <a:srcRect b="0" l="0" r="0" t="0"/>
          <a:stretch/>
        </p:blipFill>
        <p:spPr>
          <a:xfrm>
            <a:off x="4824413" y="949325"/>
            <a:ext cx="3851275" cy="2054508"/>
          </a:xfrm>
          <a:prstGeom prst="rect">
            <a:avLst/>
          </a:prstGeom>
          <a:noFill/>
          <a:ln>
            <a:noFill/>
          </a:ln>
        </p:spPr>
      </p:pic>
      <p:pic>
        <p:nvPicPr>
          <p:cNvPr id="127" name="Google Shape;127;p8"/>
          <p:cNvPicPr preferRelativeResize="0"/>
          <p:nvPr/>
        </p:nvPicPr>
        <p:blipFill rotWithShape="1">
          <a:blip r:embed="rId4">
            <a:alphaModFix/>
          </a:blip>
          <a:srcRect b="0" l="0" r="0" t="0"/>
          <a:stretch/>
        </p:blipFill>
        <p:spPr>
          <a:xfrm>
            <a:off x="4824412" y="3142967"/>
            <a:ext cx="3851275" cy="2054508"/>
          </a:xfrm>
          <a:prstGeom prst="rect">
            <a:avLst/>
          </a:prstGeom>
          <a:noFill/>
          <a:ln>
            <a:noFill/>
          </a:ln>
        </p:spPr>
      </p:pic>
      <p:sp>
        <p:nvSpPr>
          <p:cNvPr id="128" name="Google Shape;128;p8"/>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9"/>
          <p:cNvSpPr/>
          <p:nvPr/>
        </p:nvSpPr>
        <p:spPr>
          <a:xfrm>
            <a:off x="2087563" y="1409133"/>
            <a:ext cx="4897437" cy="123110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2000"/>
              <a:buFont typeface="Arial"/>
              <a:buNone/>
            </a:pPr>
            <a:r>
              <a:rPr b="1" i="0" lang="es-PE" sz="2000" u="none" cap="none" strike="noStrike">
                <a:solidFill>
                  <a:srgbClr val="00B1C2"/>
                </a:solidFill>
                <a:latin typeface="Calibri"/>
                <a:ea typeface="Calibri"/>
                <a:cs typeface="Calibri"/>
                <a:sym typeface="Calibri"/>
              </a:rPr>
              <a:t>El grado de urgencia  </a:t>
            </a:r>
            <a:r>
              <a:rPr b="1" i="0" lang="es-PE" sz="2000" u="none" cap="none" strike="noStrike">
                <a:solidFill>
                  <a:schemeClr val="dk1"/>
                </a:solidFill>
                <a:latin typeface="Calibri"/>
                <a:ea typeface="Calibri"/>
                <a:cs typeface="Calibri"/>
                <a:sym typeface="Calibri"/>
              </a:rPr>
              <a:t>e importancia que le asignemos a una tarea depende de nosotros mismos; depende de cuán claros tengamos nuestros cargos y nuestros roles</a:t>
            </a:r>
            <a:endParaRPr b="1" i="0" sz="2000" u="none" cap="none" strike="noStrike">
              <a:solidFill>
                <a:schemeClr val="dk1"/>
              </a:solidFill>
              <a:latin typeface="Calibri"/>
              <a:ea typeface="Calibri"/>
              <a:cs typeface="Calibri"/>
              <a:sym typeface="Calibri"/>
            </a:endParaRPr>
          </a:p>
        </p:txBody>
      </p:sp>
      <p:pic>
        <p:nvPicPr>
          <p:cNvPr id="134" name="Google Shape;134;p9"/>
          <p:cNvPicPr preferRelativeResize="0"/>
          <p:nvPr/>
        </p:nvPicPr>
        <p:blipFill rotWithShape="1">
          <a:blip r:embed="rId3">
            <a:alphaModFix/>
          </a:blip>
          <a:srcRect b="0" l="0" r="0" t="0"/>
          <a:stretch/>
        </p:blipFill>
        <p:spPr>
          <a:xfrm>
            <a:off x="1474787" y="1317576"/>
            <a:ext cx="411788" cy="338400"/>
          </a:xfrm>
          <a:prstGeom prst="rect">
            <a:avLst/>
          </a:prstGeom>
          <a:noFill/>
          <a:ln>
            <a:noFill/>
          </a:ln>
        </p:spPr>
      </p:pic>
      <p:pic>
        <p:nvPicPr>
          <p:cNvPr id="135" name="Google Shape;135;p9"/>
          <p:cNvPicPr preferRelativeResize="0"/>
          <p:nvPr/>
        </p:nvPicPr>
        <p:blipFill rotWithShape="1">
          <a:blip r:embed="rId3">
            <a:alphaModFix/>
          </a:blip>
          <a:srcRect b="0" l="0" r="0" t="0"/>
          <a:stretch/>
        </p:blipFill>
        <p:spPr>
          <a:xfrm rot="10800000">
            <a:off x="5621440" y="2399520"/>
            <a:ext cx="411788" cy="338400"/>
          </a:xfrm>
          <a:prstGeom prst="rect">
            <a:avLst/>
          </a:prstGeom>
          <a:noFill/>
          <a:ln>
            <a:noFill/>
          </a:ln>
        </p:spPr>
      </p:pic>
      <p:pic>
        <p:nvPicPr>
          <p:cNvPr id="136" name="Google Shape;136;p9"/>
          <p:cNvPicPr preferRelativeResize="0"/>
          <p:nvPr/>
        </p:nvPicPr>
        <p:blipFill rotWithShape="1">
          <a:blip r:embed="rId4">
            <a:alphaModFix/>
          </a:blip>
          <a:srcRect b="0" l="0" r="0" t="0"/>
          <a:stretch/>
        </p:blipFill>
        <p:spPr>
          <a:xfrm>
            <a:off x="2129574" y="3104185"/>
            <a:ext cx="5060936" cy="1706444"/>
          </a:xfrm>
          <a:prstGeom prst="rect">
            <a:avLst/>
          </a:prstGeom>
          <a:noFill/>
          <a:ln>
            <a:noFill/>
          </a:ln>
        </p:spPr>
      </p:pic>
      <p:sp>
        <p:nvSpPr>
          <p:cNvPr id="137" name="Google Shape;137;p9"/>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TAREAS URGENTES E IMPORTANTES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Diseño predeterminado">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2006-06-01T21:36:52Z</dcterms:created>
  <dc:creator>Isil</dc:creator>
</cp:coreProperties>
</file>